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7" r:id="rId3"/>
    <p:sldId id="407" r:id="rId4"/>
    <p:sldId id="439" r:id="rId5"/>
    <p:sldId id="437" r:id="rId6"/>
    <p:sldId id="436" r:id="rId7"/>
    <p:sldId id="400" r:id="rId8"/>
    <p:sldId id="435" r:id="rId9"/>
    <p:sldId id="412" r:id="rId10"/>
    <p:sldId id="427" r:id="rId11"/>
  </p:sldIdLst>
  <p:sldSz cx="9144000" cy="6858000" type="screen4x3"/>
  <p:notesSz cx="6797675" cy="9928225"/>
  <p:defaultText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ZNECOVANA" initials="NA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9999"/>
    <a:srgbClr val="FFCCCC"/>
    <a:srgbClr val="6699FF"/>
    <a:srgbClr val="3399FF"/>
    <a:srgbClr val="9966FF"/>
    <a:srgbClr val="FF66FF"/>
    <a:srgbClr val="FFFF99"/>
    <a:srgbClr val="B6C7E8"/>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9037" autoAdjust="0"/>
  </p:normalViewPr>
  <p:slideViewPr>
    <p:cSldViewPr>
      <p:cViewPr varScale="1">
        <p:scale>
          <a:sx n="115" d="100"/>
          <a:sy n="115" d="100"/>
        </p:scale>
        <p:origin x="2208" y="114"/>
      </p:cViewPr>
      <p:guideLst>
        <p:guide orient="horz" pos="2160"/>
        <p:guide pos="2880"/>
      </p:guideLst>
    </p:cSldViewPr>
  </p:slideViewPr>
  <p:outlineViewPr>
    <p:cViewPr>
      <p:scale>
        <a:sx n="33" d="100"/>
        <a:sy n="33" d="100"/>
      </p:scale>
      <p:origin x="3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794" y="49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_____Microsoft_Excel.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Excel3.xlsx"/></Relationships>
</file>

<file path=ppt/charts/_rels/chart7.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3346458267509"/>
          <c:y val="4.0701571836962033E-2"/>
          <c:w val="0.6910343295189425"/>
          <c:h val="0.701515572343822"/>
        </c:manualLayout>
      </c:layout>
      <c:barChart>
        <c:barDir val="col"/>
        <c:grouping val="stacked"/>
        <c:varyColors val="0"/>
        <c:ser>
          <c:idx val="0"/>
          <c:order val="0"/>
          <c:tx>
            <c:strRef>
              <c:f>Лист1!$A$5</c:f>
              <c:strCache>
                <c:ptCount val="1"/>
                <c:pt idx="0">
                  <c:v>Налоговые доходы</c:v>
                </c:pt>
              </c:strCache>
            </c:strRef>
          </c:tx>
          <c:spPr>
            <a:solidFill>
              <a:srgbClr val="92D050"/>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2021 год </c:v>
                </c:pt>
                <c:pt idx="1">
                  <c:v>Фактическое поступление за 2021 год</c:v>
                </c:pt>
              </c:strCache>
            </c:strRef>
          </c:cat>
          <c:val>
            <c:numRef>
              <c:f>Лист1!$B$5:$C$5</c:f>
              <c:numCache>
                <c:formatCode>_-* #,##0.0_р_._-;\-* #,##0.0_р_._-;_-* "-"??_р_._-;_-@_-</c:formatCode>
                <c:ptCount val="2"/>
                <c:pt idx="0">
                  <c:v>13318</c:v>
                </c:pt>
                <c:pt idx="1">
                  <c:v>14023.8</c:v>
                </c:pt>
              </c:numCache>
            </c:numRef>
          </c:val>
          <c:extLst>
            <c:ext xmlns:c16="http://schemas.microsoft.com/office/drawing/2014/chart" uri="{C3380CC4-5D6E-409C-BE32-E72D297353CC}">
              <c16:uniqueId val="{00000000-0596-4F81-89A1-E54627A9E183}"/>
            </c:ext>
          </c:extLst>
        </c:ser>
        <c:ser>
          <c:idx val="1"/>
          <c:order val="1"/>
          <c:tx>
            <c:strRef>
              <c:f>Лист1!$A$6</c:f>
              <c:strCache>
                <c:ptCount val="1"/>
                <c:pt idx="0">
                  <c:v>Неналоговые доходы</c:v>
                </c:pt>
              </c:strCache>
            </c:strRef>
          </c:tx>
          <c:spPr>
            <a:solidFill>
              <a:schemeClr val="accent4">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2021 год </c:v>
                </c:pt>
                <c:pt idx="1">
                  <c:v>Фактическое поступление за 2021 год</c:v>
                </c:pt>
              </c:strCache>
            </c:strRef>
          </c:cat>
          <c:val>
            <c:numRef>
              <c:f>Лист1!$B$6:$C$6</c:f>
              <c:numCache>
                <c:formatCode>_-* #,##0.0_р_._-;\-* #,##0.0_р_._-;_-* "-"??_р_._-;_-@_-</c:formatCode>
                <c:ptCount val="2"/>
                <c:pt idx="0">
                  <c:v>11393.3</c:v>
                </c:pt>
                <c:pt idx="1">
                  <c:v>11630.4</c:v>
                </c:pt>
              </c:numCache>
            </c:numRef>
          </c:val>
          <c:extLst>
            <c:ext xmlns:c16="http://schemas.microsoft.com/office/drawing/2014/chart" uri="{C3380CC4-5D6E-409C-BE32-E72D297353CC}">
              <c16:uniqueId val="{00000001-0596-4F81-89A1-E54627A9E183}"/>
            </c:ext>
          </c:extLst>
        </c:ser>
        <c:ser>
          <c:idx val="2"/>
          <c:order val="2"/>
          <c:tx>
            <c:strRef>
              <c:f>Лист1!$A$7</c:f>
              <c:strCache>
                <c:ptCount val="1"/>
                <c:pt idx="0">
                  <c:v>Безвозмездные поступления</c:v>
                </c:pt>
              </c:strCache>
            </c:strRef>
          </c:tx>
          <c:spPr>
            <a:solidFill>
              <a:schemeClr val="accent2">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2021 год </c:v>
                </c:pt>
                <c:pt idx="1">
                  <c:v>Фактическое поступление за 2021 год</c:v>
                </c:pt>
              </c:strCache>
            </c:strRef>
          </c:cat>
          <c:val>
            <c:numRef>
              <c:f>Лист1!$B$7:$C$7</c:f>
              <c:numCache>
                <c:formatCode>_-* #,##0.0_р_._-;\-* #,##0.0_р_._-;_-* "-"??_р_._-;_-@_-</c:formatCode>
                <c:ptCount val="2"/>
                <c:pt idx="0">
                  <c:v>37508.800000000003</c:v>
                </c:pt>
                <c:pt idx="1">
                  <c:v>37508.800000000003</c:v>
                </c:pt>
              </c:numCache>
            </c:numRef>
          </c:val>
          <c:extLst>
            <c:ext xmlns:c16="http://schemas.microsoft.com/office/drawing/2014/chart" uri="{C3380CC4-5D6E-409C-BE32-E72D297353CC}">
              <c16:uniqueId val="{00000002-0596-4F81-89A1-E54627A9E183}"/>
            </c:ext>
          </c:extLst>
        </c:ser>
        <c:dLbls>
          <c:showLegendKey val="0"/>
          <c:showVal val="0"/>
          <c:showCatName val="0"/>
          <c:showSerName val="0"/>
          <c:showPercent val="0"/>
          <c:showBubbleSize val="0"/>
        </c:dLbls>
        <c:gapWidth val="98"/>
        <c:overlap val="100"/>
        <c:axId val="78265344"/>
        <c:axId val="78373632"/>
      </c:barChart>
      <c:catAx>
        <c:axId val="78265344"/>
        <c:scaling>
          <c:orientation val="minMax"/>
        </c:scaling>
        <c:delete val="0"/>
        <c:axPos val="b"/>
        <c:numFmt formatCode="General" sourceLinked="0"/>
        <c:majorTickMark val="out"/>
        <c:minorTickMark val="none"/>
        <c:tickLblPos val="nextTo"/>
        <c:txPr>
          <a:bodyPr/>
          <a:lstStyle/>
          <a:p>
            <a:pPr>
              <a:defRPr sz="1200">
                <a:latin typeface="Times New Roman" pitchFamily="18" charset="0"/>
                <a:cs typeface="Times New Roman" pitchFamily="18" charset="0"/>
              </a:defRPr>
            </a:pPr>
            <a:endParaRPr lang="ru-RU"/>
          </a:p>
        </c:txPr>
        <c:crossAx val="78373632"/>
        <c:crosses val="autoZero"/>
        <c:auto val="1"/>
        <c:lblAlgn val="ctr"/>
        <c:lblOffset val="100"/>
        <c:noMultiLvlLbl val="0"/>
      </c:catAx>
      <c:valAx>
        <c:axId val="78373632"/>
        <c:scaling>
          <c:orientation val="minMax"/>
        </c:scaling>
        <c:delete val="0"/>
        <c:axPos val="l"/>
        <c:majorGridlines/>
        <c:numFmt formatCode="_-* #,##0.0_р_._-;\-* #,##0.0_р_._-;_-* &quot;-&quot;??_р_._-;_-@_-" sourceLinked="1"/>
        <c:majorTickMark val="out"/>
        <c:minorTickMark val="none"/>
        <c:tickLblPos val="nextTo"/>
        <c:txPr>
          <a:bodyPr/>
          <a:lstStyle/>
          <a:p>
            <a:pPr>
              <a:defRPr sz="1100">
                <a:latin typeface="Times New Roman" pitchFamily="18" charset="0"/>
                <a:cs typeface="Times New Roman" pitchFamily="18" charset="0"/>
              </a:defRPr>
            </a:pPr>
            <a:endParaRPr lang="ru-RU"/>
          </a:p>
        </c:txPr>
        <c:crossAx val="78265344"/>
        <c:crosses val="autoZero"/>
        <c:crossBetween val="between"/>
      </c:valAx>
      <c:spPr>
        <a:ln>
          <a:solidFill>
            <a:sysClr val="window" lastClr="FFFFFF">
              <a:alpha val="83000"/>
            </a:sysClr>
          </a:solidFill>
        </a:ln>
      </c:spPr>
    </c:plotArea>
    <c:legend>
      <c:legendPos val="b"/>
      <c:layout>
        <c:manualLayout>
          <c:xMode val="edge"/>
          <c:yMode val="edge"/>
          <c:x val="1.6560211947776435E-2"/>
          <c:y val="0.89113953663499956"/>
          <c:w val="0.96403491009960063"/>
          <c:h val="9.122348040184447E-2"/>
        </c:manualLayout>
      </c:layout>
      <c:overlay val="0"/>
      <c:txPr>
        <a:bodyPr/>
        <a:lstStyle/>
        <a:p>
          <a:pPr algn="just">
            <a:defRPr sz="1200">
              <a:latin typeface="Times New Roman" pitchFamily="18" charset="0"/>
              <a:cs typeface="Times New Roman" pitchFamily="18" charset="0"/>
            </a:defRPr>
          </a:pPr>
          <a:endParaRPr lang="ru-RU"/>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2"/>
              <c:layout>
                <c:manualLayout>
                  <c:x val="3.7328132148618992E-2"/>
                  <c:y val="-7.88180592905002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20A-4712-9584-814CE88C6DC7}"/>
                </c:ext>
              </c:extLst>
            </c:dLbl>
            <c:dLbl>
              <c:idx val="3"/>
              <c:layout>
                <c:manualLayout>
                  <c:x val="0.11828794336487755"/>
                  <c:y val="-1.985000032244127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20A-4712-9584-814CE88C6DC7}"/>
                </c:ext>
              </c:extLst>
            </c:dLbl>
            <c:dLbl>
              <c:idx val="4"/>
              <c:layout>
                <c:manualLayout>
                  <c:x val="5.9411399263165562E-2"/>
                  <c:y val="5.63170758446350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20A-4712-9584-814CE88C6DC7}"/>
                </c:ext>
              </c:extLst>
            </c:dLbl>
            <c:spPr>
              <a:noFill/>
              <a:ln>
                <a:noFill/>
              </a:ln>
              <a:effectLst/>
            </c:spPr>
            <c:txPr>
              <a:bodyPr/>
              <a:lstStyle/>
              <a:p>
                <a:pPr>
                  <a:defRPr sz="1800" baseline="0"/>
                </a:pPr>
                <a:endParaRPr lang="ru-RU"/>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'[Диаграмма в Microsoft Office PowerPoint]Лист1'!$A$50:$A$54</c:f>
              <c:strCache>
                <c:ptCount val="5"/>
                <c:pt idx="0">
                  <c:v>Налог на доходы физических лиц</c:v>
                </c:pt>
                <c:pt idx="1">
                  <c:v>Акцизы</c:v>
                </c:pt>
                <c:pt idx="2">
                  <c:v>Налог на имущество физических лиц</c:v>
                </c:pt>
                <c:pt idx="3">
                  <c:v>Земельный налог</c:v>
                </c:pt>
                <c:pt idx="4">
                  <c:v>Транспортный налог</c:v>
                </c:pt>
              </c:strCache>
            </c:strRef>
          </c:cat>
          <c:val>
            <c:numRef>
              <c:f>'[Диаграмма в Microsoft Office PowerPoint]Лист1'!$B$50:$B$54</c:f>
              <c:numCache>
                <c:formatCode>0.0%</c:formatCode>
                <c:ptCount val="5"/>
                <c:pt idx="0">
                  <c:v>0.89400000000000002</c:v>
                </c:pt>
                <c:pt idx="1">
                  <c:v>7.0999999999999994E-2</c:v>
                </c:pt>
                <c:pt idx="2">
                  <c:v>2.5999999999999999E-2</c:v>
                </c:pt>
                <c:pt idx="3">
                  <c:v>4.000000000000001E-3</c:v>
                </c:pt>
                <c:pt idx="4">
                  <c:v>5.000000000000001E-3</c:v>
                </c:pt>
              </c:numCache>
            </c:numRef>
          </c:val>
          <c:extLst>
            <c:ext xmlns:c16="http://schemas.microsoft.com/office/drawing/2014/chart" uri="{C3380CC4-5D6E-409C-BE32-E72D297353CC}">
              <c16:uniqueId val="{00000003-320A-4712-9584-814CE88C6DC7}"/>
            </c:ext>
          </c:extLst>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2"/>
          <c:order val="0"/>
          <c:tx>
            <c:strRef>
              <c:f>'[Диаграмма в Microsoft Office PowerPoint]Лист1'!$A$18</c:f>
              <c:strCache>
                <c:ptCount val="1"/>
                <c:pt idx="0">
                  <c:v>Акцизы</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PowerPoint]Лист1'!$B$18:$C$18</c:f>
              <c:numCache>
                <c:formatCode>_-* #,##0.0_р_._-;\-* #,##0.0_р_._-;_-* "-"??_р_._-;_-@_-</c:formatCode>
                <c:ptCount val="2"/>
                <c:pt idx="0">
                  <c:v>843.9</c:v>
                </c:pt>
                <c:pt idx="1">
                  <c:v>995.8</c:v>
                </c:pt>
              </c:numCache>
            </c:numRef>
          </c:val>
          <c:extLst>
            <c:ext xmlns:c16="http://schemas.microsoft.com/office/drawing/2014/chart" uri="{C3380CC4-5D6E-409C-BE32-E72D297353CC}">
              <c16:uniqueId val="{00000000-5679-400E-AD9F-92370DF1F56F}"/>
            </c:ext>
          </c:extLst>
        </c:ser>
        <c:ser>
          <c:idx val="1"/>
          <c:order val="1"/>
          <c:tx>
            <c:strRef>
              <c:f>'[Диаграмма в Microsoft Office PowerPoint]Лист1'!$A$17</c:f>
              <c:strCache>
                <c:ptCount val="1"/>
                <c:pt idx="0">
                  <c:v>Налог на имущество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PowerPoint]Лист1'!$B$17:$C$17</c:f>
              <c:numCache>
                <c:formatCode>_-* #,##0.0_р_._-;\-* #,##0.0_р_._-;_-* "-"??_р_._-;_-@_-</c:formatCode>
                <c:ptCount val="2"/>
                <c:pt idx="0">
                  <c:v>424.8</c:v>
                </c:pt>
                <c:pt idx="1">
                  <c:v>368.7</c:v>
                </c:pt>
              </c:numCache>
            </c:numRef>
          </c:val>
          <c:extLst>
            <c:ext xmlns:c16="http://schemas.microsoft.com/office/drawing/2014/chart" uri="{C3380CC4-5D6E-409C-BE32-E72D297353CC}">
              <c16:uniqueId val="{00000001-5679-400E-AD9F-92370DF1F56F}"/>
            </c:ext>
          </c:extLst>
        </c:ser>
        <c:ser>
          <c:idx val="3"/>
          <c:order val="2"/>
          <c:tx>
            <c:strRef>
              <c:f>'[Диаграмма в Microsoft Office PowerPoint]Лист1'!$A$19</c:f>
              <c:strCache>
                <c:ptCount val="1"/>
                <c:pt idx="0">
                  <c:v>ЕНВД</c:v>
                </c:pt>
              </c:strCache>
            </c:strRef>
          </c:tx>
          <c:invertIfNegative val="0"/>
          <c:dLbls>
            <c:dLbl>
              <c:idx val="0"/>
              <c:layout>
                <c:manualLayout>
                  <c:x val="0"/>
                  <c:y val="-2.2222222222222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679-400E-AD9F-92370DF1F56F}"/>
                </c:ext>
              </c:extLst>
            </c:dLbl>
            <c:dLbl>
              <c:idx val="1"/>
              <c:layout>
                <c:manualLayout>
                  <c:x val="0"/>
                  <c:y val="-2.53968253968253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679-400E-AD9F-92370DF1F56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PowerPoint]Лист1'!$B$19:$C$19</c:f>
              <c:numCache>
                <c:formatCode>_-* #,##0.0_р_._-;\-* #,##0.0_р_._-;_-* "-"??_р_._-;_-@_-</c:formatCode>
                <c:ptCount val="2"/>
                <c:pt idx="0">
                  <c:v>72</c:v>
                </c:pt>
                <c:pt idx="1">
                  <c:v>0</c:v>
                </c:pt>
              </c:numCache>
            </c:numRef>
          </c:val>
          <c:extLst>
            <c:ext xmlns:c16="http://schemas.microsoft.com/office/drawing/2014/chart" uri="{C3380CC4-5D6E-409C-BE32-E72D297353CC}">
              <c16:uniqueId val="{00000004-5679-400E-AD9F-92370DF1F56F}"/>
            </c:ext>
          </c:extLst>
        </c:ser>
        <c:ser>
          <c:idx val="0"/>
          <c:order val="3"/>
          <c:tx>
            <c:strRef>
              <c:f>'[Диаграмма в Microsoft Office PowerPoint]Лист1'!$A$16</c:f>
              <c:strCache>
                <c:ptCount val="1"/>
                <c:pt idx="0">
                  <c:v>Налог на доходы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PowerPoint]Лист1'!$B$16:$C$16</c:f>
              <c:numCache>
                <c:formatCode>_-* #,##0.0_р_._-;\-* #,##0.0_р_._-;_-* "-"??_р_._-;_-@_-</c:formatCode>
                <c:ptCount val="2"/>
                <c:pt idx="0">
                  <c:v>12882.7</c:v>
                </c:pt>
                <c:pt idx="1">
                  <c:v>12541.8</c:v>
                </c:pt>
              </c:numCache>
            </c:numRef>
          </c:val>
          <c:extLst>
            <c:ext xmlns:c16="http://schemas.microsoft.com/office/drawing/2014/chart" uri="{C3380CC4-5D6E-409C-BE32-E72D297353CC}">
              <c16:uniqueId val="{00000005-5679-400E-AD9F-92370DF1F56F}"/>
            </c:ext>
          </c:extLst>
        </c:ser>
        <c:ser>
          <c:idx val="4"/>
          <c:order val="4"/>
          <c:tx>
            <c:strRef>
              <c:f>'[Диаграмма в Microsoft Office PowerPoint]Лист1'!$A$21</c:f>
              <c:strCache>
                <c:ptCount val="1"/>
                <c:pt idx="0">
                  <c:v>Земельный налог</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PowerPoint]Лист1'!$B$21:$C$21</c:f>
              <c:numCache>
                <c:formatCode>_-* #,##0.0_р_._-;\-* #,##0.0_р_._-;_-* "-"??_р_._-;_-@_-</c:formatCode>
                <c:ptCount val="2"/>
                <c:pt idx="0">
                  <c:v>65.8</c:v>
                </c:pt>
                <c:pt idx="1">
                  <c:v>60.2</c:v>
                </c:pt>
              </c:numCache>
            </c:numRef>
          </c:val>
          <c:extLst>
            <c:ext xmlns:c16="http://schemas.microsoft.com/office/drawing/2014/chart" uri="{C3380CC4-5D6E-409C-BE32-E72D297353CC}">
              <c16:uniqueId val="{00000006-5679-400E-AD9F-92370DF1F56F}"/>
            </c:ext>
          </c:extLst>
        </c:ser>
        <c:ser>
          <c:idx val="5"/>
          <c:order val="5"/>
          <c:tx>
            <c:strRef>
              <c:f>'[Диаграмма в Microsoft Office PowerPoint]Лист1'!$A$20</c:f>
              <c:strCache>
                <c:ptCount val="1"/>
                <c:pt idx="0">
                  <c:v>Транспортный налог</c:v>
                </c:pt>
              </c:strCache>
            </c:strRef>
          </c:tx>
          <c:invertIfNegative val="0"/>
          <c:dLbls>
            <c:dLbl>
              <c:idx val="0"/>
              <c:layout>
                <c:manualLayout>
                  <c:x val="-2.6053457495334754E-2"/>
                  <c:y val="-1.185176889983855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679-400E-AD9F-92370DF1F56F}"/>
                </c:ext>
              </c:extLst>
            </c:dLbl>
            <c:dLbl>
              <c:idx val="1"/>
              <c:layout>
                <c:manualLayout>
                  <c:x val="1.8518518518518528E-2"/>
                  <c:y val="-1.90476190476190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5679-400E-AD9F-92370DF1F56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PowerPoint]Лист1'!$B$15:$C$15</c:f>
              <c:strCache>
                <c:ptCount val="2"/>
                <c:pt idx="0">
                  <c:v>2020 год</c:v>
                </c:pt>
                <c:pt idx="1">
                  <c:v>2021 год</c:v>
                </c:pt>
              </c:strCache>
            </c:strRef>
          </c:cat>
          <c:val>
            <c:numRef>
              <c:f>'[Диаграмма в Microsoft Office PowerPoint]Лист1'!$B$20:$C$20</c:f>
              <c:numCache>
                <c:formatCode>_-* #,##0.0_р_._-;\-* #,##0.0_р_._-;_-* "-"??_р_._-;_-@_-</c:formatCode>
                <c:ptCount val="2"/>
                <c:pt idx="0">
                  <c:v>73.2</c:v>
                </c:pt>
                <c:pt idx="1">
                  <c:v>57.3</c:v>
                </c:pt>
              </c:numCache>
            </c:numRef>
          </c:val>
          <c:extLst>
            <c:ext xmlns:c16="http://schemas.microsoft.com/office/drawing/2014/chart" uri="{C3380CC4-5D6E-409C-BE32-E72D297353CC}">
              <c16:uniqueId val="{00000008-5679-400E-AD9F-92370DF1F56F}"/>
            </c:ext>
          </c:extLst>
        </c:ser>
        <c:dLbls>
          <c:showLegendKey val="0"/>
          <c:showVal val="0"/>
          <c:showCatName val="0"/>
          <c:showSerName val="0"/>
          <c:showPercent val="0"/>
          <c:showBubbleSize val="0"/>
        </c:dLbls>
        <c:gapWidth val="150"/>
        <c:shape val="box"/>
        <c:axId val="75478912"/>
        <c:axId val="75480448"/>
        <c:axId val="0"/>
      </c:bar3DChart>
      <c:catAx>
        <c:axId val="75478912"/>
        <c:scaling>
          <c:orientation val="minMax"/>
        </c:scaling>
        <c:delete val="0"/>
        <c:axPos val="b"/>
        <c:numFmt formatCode="General" sourceLinked="1"/>
        <c:majorTickMark val="out"/>
        <c:minorTickMark val="none"/>
        <c:tickLblPos val="nextTo"/>
        <c:crossAx val="75480448"/>
        <c:crosses val="autoZero"/>
        <c:auto val="1"/>
        <c:lblAlgn val="ctr"/>
        <c:lblOffset val="100"/>
        <c:noMultiLvlLbl val="0"/>
      </c:catAx>
      <c:valAx>
        <c:axId val="75480448"/>
        <c:scaling>
          <c:orientation val="minMax"/>
        </c:scaling>
        <c:delete val="0"/>
        <c:axPos val="l"/>
        <c:majorGridlines/>
        <c:numFmt formatCode="_-* #,##0.0_р_._-;\-* #,##0.0_р_._-;_-* &quot;-&quot;??_р_._-;_-@_-" sourceLinked="1"/>
        <c:majorTickMark val="out"/>
        <c:minorTickMark val="none"/>
        <c:tickLblPos val="nextTo"/>
        <c:crossAx val="75478912"/>
        <c:crosses val="autoZero"/>
        <c:crossBetween val="between"/>
        <c:majorUnit val="2000"/>
        <c:minorUnit val="100"/>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2021</a:t>
            </a:r>
            <a:r>
              <a:rPr lang="ru-RU" sz="1400" baseline="0" dirty="0" smtClean="0"/>
              <a:t> </a:t>
            </a:r>
            <a:r>
              <a:rPr lang="ru-RU" sz="1400" dirty="0" smtClean="0"/>
              <a:t>год</a:t>
            </a:r>
            <a:r>
              <a:rPr lang="ru-RU" sz="1400" baseline="0" dirty="0" smtClean="0"/>
              <a:t> –         </a:t>
            </a:r>
          </a:p>
          <a:p>
            <a:pPr>
              <a:defRPr/>
            </a:pPr>
            <a:r>
              <a:rPr lang="ru-RU" sz="1400" baseline="0" dirty="0" smtClean="0"/>
              <a:t> 63 950,9 тыс. рублей</a:t>
            </a:r>
            <a:endParaRPr lang="ru-RU" sz="1400" dirty="0"/>
          </a:p>
        </c:rich>
      </c:tx>
      <c:layout>
        <c:manualLayout>
          <c:xMode val="edge"/>
          <c:yMode val="edge"/>
          <c:x val="3.1876236781189733E-2"/>
          <c:y val="0.15407299569790273"/>
        </c:manualLayout>
      </c:layout>
      <c:overlay val="0"/>
    </c:title>
    <c:autoTitleDeleted val="0"/>
    <c:plotArea>
      <c:layout>
        <c:manualLayout>
          <c:layoutTarget val="inner"/>
          <c:xMode val="edge"/>
          <c:yMode val="edge"/>
          <c:x val="5.7347985621453894E-4"/>
          <c:y val="0.30083211238338758"/>
          <c:w val="0.55264571743197177"/>
          <c:h val="0.38685200220237992"/>
        </c:manualLayout>
      </c:layout>
      <c:doughnutChart>
        <c:varyColors val="1"/>
        <c:ser>
          <c:idx val="0"/>
          <c:order val="0"/>
          <c:tx>
            <c:strRef>
              <c:f>Лист1!$B$1</c:f>
              <c:strCache>
                <c:ptCount val="1"/>
                <c:pt idx="0">
                  <c:v>2021</c:v>
                </c:pt>
              </c:strCache>
            </c:strRef>
          </c:tx>
          <c:spPr>
            <a:scene3d>
              <a:camera prst="orthographicFront"/>
              <a:lightRig rig="threePt" dir="t"/>
            </a:scene3d>
            <a:sp3d>
              <a:bevelT w="101600" prst="riblet"/>
            </a:sp3d>
          </c:spPr>
          <c:explosion val="4"/>
          <c:dPt>
            <c:idx val="0"/>
            <c:bubble3D val="0"/>
            <c:explosion val="5"/>
            <c:extLst>
              <c:ext xmlns:c16="http://schemas.microsoft.com/office/drawing/2014/chart" uri="{C3380CC4-5D6E-409C-BE32-E72D297353CC}">
                <c16:uniqueId val="{00000000-D429-4D35-B089-99D928F79C7E}"/>
              </c:ext>
            </c:extLst>
          </c:dPt>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1-D429-4D35-B089-99D928F79C7E}"/>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2-D429-4D35-B089-99D928F79C7E}"/>
              </c:ext>
            </c:extLst>
          </c:dPt>
          <c:dLbls>
            <c:dLbl>
              <c:idx val="0"/>
              <c:layout/>
              <c:tx>
                <c:rich>
                  <a:bodyPr/>
                  <a:lstStyle/>
                  <a:p>
                    <a:r>
                      <a:rPr lang="en-US" sz="1200" baseline="0" smtClean="0"/>
                      <a:t>37</a:t>
                    </a:r>
                    <a:r>
                      <a:rPr lang="en-US" sz="1200" baseline="0"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D429-4D35-B089-99D928F79C7E}"/>
                </c:ext>
              </c:extLst>
            </c:dLbl>
            <c:dLbl>
              <c:idx val="1"/>
              <c:layout/>
              <c:tx>
                <c:rich>
                  <a:bodyPr/>
                  <a:lstStyle/>
                  <a:p>
                    <a:r>
                      <a:rPr lang="en-US" sz="1200" baseline="0" dirty="0" smtClean="0"/>
                      <a:t> </a:t>
                    </a:r>
                    <a:endParaRPr lang="en-US" sz="1200" baseline="0"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D429-4D35-B089-99D928F79C7E}"/>
                </c:ext>
              </c:extLst>
            </c:dLbl>
            <c:dLbl>
              <c:idx val="2"/>
              <c:layout>
                <c:manualLayout>
                  <c:x val="2.5396647642511191E-2"/>
                  <c:y val="-3.9505896332795902E-3"/>
                </c:manualLayout>
              </c:layout>
              <c:tx>
                <c:rich>
                  <a:bodyPr/>
                  <a:lstStyle/>
                  <a:p>
                    <a:r>
                      <a:rPr lang="en-US" sz="1200" baseline="0" dirty="0" smtClean="0"/>
                      <a:t>8</a:t>
                    </a:r>
                    <a:r>
                      <a:rPr lang="en-US" sz="1200" baseline="0"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D429-4D35-B089-99D928F79C7E}"/>
                </c:ext>
              </c:extLst>
            </c:dLbl>
            <c:dLbl>
              <c:idx val="3"/>
              <c:layout>
                <c:manualLayout>
                  <c:x val="9.5942891093931157E-2"/>
                  <c:y val="5.5308254865913224E-2"/>
                </c:manualLayout>
              </c:layout>
              <c:tx>
                <c:rich>
                  <a:bodyPr/>
                  <a:lstStyle/>
                  <a:p>
                    <a:r>
                      <a:rPr lang="en-US" sz="1200" baseline="0" dirty="0" smtClean="0"/>
                      <a:t> 0,6%</a:t>
                    </a:r>
                    <a:endParaRPr lang="en-US" sz="1200" baseline="0"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429-4D35-B089-99D928F79C7E}"/>
                </c:ext>
              </c:extLst>
            </c:dLbl>
            <c:dLbl>
              <c:idx val="4"/>
              <c:layout/>
              <c:tx>
                <c:rich>
                  <a:bodyPr/>
                  <a:lstStyle/>
                  <a:p>
                    <a:r>
                      <a:rPr lang="en-US" sz="1200" baseline="0" smtClean="0"/>
                      <a:t>28</a:t>
                    </a:r>
                    <a:r>
                      <a:rPr lang="en-US" sz="1200" baseline="0"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D429-4D35-B089-99D928F79C7E}"/>
                </c:ext>
              </c:extLst>
            </c:dLbl>
            <c:dLbl>
              <c:idx val="5"/>
              <c:layout>
                <c:manualLayout>
                  <c:x val="5.0793295285022369E-2"/>
                  <c:y val="0.15604829051454089"/>
                </c:manualLayout>
              </c:layout>
              <c:tx>
                <c:rich>
                  <a:bodyPr/>
                  <a:lstStyle/>
                  <a:p>
                    <a:r>
                      <a:rPr lang="en-US" sz="1200" baseline="0" dirty="0" smtClean="0"/>
                      <a:t>0,6%</a:t>
                    </a:r>
                    <a:endParaRPr lang="en-US" sz="1200" baseline="0"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429-4D35-B089-99D928F79C7E}"/>
                </c:ext>
              </c:extLst>
            </c:dLbl>
            <c:dLbl>
              <c:idx val="6"/>
              <c:layout>
                <c:manualLayout>
                  <c:x val="-7.3368093189476791E-2"/>
                  <c:y val="9.0863561565428935E-2"/>
                </c:manualLayout>
              </c:layout>
              <c:tx>
                <c:rich>
                  <a:bodyPr/>
                  <a:lstStyle/>
                  <a:p>
                    <a:r>
                      <a:rPr lang="en-US" sz="1200" baseline="0" dirty="0" smtClean="0"/>
                      <a:t> </a:t>
                    </a:r>
                    <a:r>
                      <a:rPr lang="en-US" sz="1200" baseline="0" dirty="0"/>
                      <a:t>25%</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6-D429-4D35-B089-99D928F79C7E}"/>
                </c:ext>
              </c:extLst>
            </c:dLbl>
            <c:spPr>
              <a:noFill/>
              <a:ln>
                <a:noFill/>
              </a:ln>
              <a:effectLst/>
            </c:spPr>
            <c:txPr>
              <a:bodyPr/>
              <a:lstStyle/>
              <a:p>
                <a:pPr>
                  <a:defRPr sz="1200" baseline="0"/>
                </a:pPr>
                <a:endParaRPr lang="ru-RU"/>
              </a:p>
            </c:txPr>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Лист1!$A$2:$A$9</c:f>
              <c:strCache>
                <c:ptCount val="8"/>
                <c:pt idx="0">
                  <c:v>Общегосударственные вопросы</c:v>
                </c:pt>
                <c:pt idx="1">
                  <c:v>ВУС</c:v>
                </c:pt>
                <c:pt idx="2">
                  <c:v>Национальная экономика</c:v>
                </c:pt>
                <c:pt idx="3">
                  <c:v>Национальная безопасность и правоохранительная деятельность</c:v>
                </c:pt>
                <c:pt idx="4">
                  <c:v>Жилищно-коммунальное хозяйство</c:v>
                </c:pt>
                <c:pt idx="5">
                  <c:v>Охрана окружающей среды</c:v>
                </c:pt>
                <c:pt idx="6">
                  <c:v>Молодежная политика</c:v>
                </c:pt>
                <c:pt idx="7">
                  <c:v>Межбюджетные трансферты </c:v>
                </c:pt>
              </c:strCache>
            </c:strRef>
          </c:cat>
          <c:val>
            <c:numRef>
              <c:f>Лист1!$B$2:$B$9</c:f>
              <c:numCache>
                <c:formatCode>#,##0.0</c:formatCode>
                <c:ptCount val="8"/>
                <c:pt idx="0">
                  <c:v>26674.266000000003</c:v>
                </c:pt>
                <c:pt idx="1">
                  <c:v>264.56900000000002</c:v>
                </c:pt>
                <c:pt idx="2">
                  <c:v>4124.09</c:v>
                </c:pt>
                <c:pt idx="3">
                  <c:v>275.83</c:v>
                </c:pt>
                <c:pt idx="4">
                  <c:v>6479.44</c:v>
                </c:pt>
                <c:pt idx="5">
                  <c:v>0.9</c:v>
                </c:pt>
                <c:pt idx="6">
                  <c:v>419.09799999999996</c:v>
                </c:pt>
                <c:pt idx="7">
                  <c:v>25712.681</c:v>
                </c:pt>
              </c:numCache>
            </c:numRef>
          </c:val>
          <c:extLst>
            <c:ext xmlns:c16="http://schemas.microsoft.com/office/drawing/2014/chart" uri="{C3380CC4-5D6E-409C-BE32-E72D297353CC}">
              <c16:uniqueId val="{00000007-D429-4D35-B089-99D928F79C7E}"/>
            </c:ext>
          </c:extLst>
        </c:ser>
        <c:dLbls>
          <c:showLegendKey val="0"/>
          <c:showVal val="0"/>
          <c:showCatName val="0"/>
          <c:showSerName val="0"/>
          <c:showPercent val="1"/>
          <c:showBubbleSize val="0"/>
          <c:showLeaderLines val="1"/>
        </c:dLbls>
        <c:firstSliceAng val="0"/>
        <c:holeSize val="50"/>
      </c:doughnutChart>
      <c:spPr>
        <a:noFill/>
        <a:ln w="25400">
          <a:noFill/>
        </a:ln>
      </c:spPr>
    </c:plotArea>
    <c:legend>
      <c:legendPos val="r"/>
      <c:legendEntry>
        <c:idx val="0"/>
        <c:txPr>
          <a:bodyPr/>
          <a:lstStyle/>
          <a:p>
            <a:pPr>
              <a:defRPr sz="1400" baseline="0"/>
            </a:pPr>
            <a:endParaRPr lang="ru-RU"/>
          </a:p>
        </c:txPr>
      </c:legendEntry>
      <c:legendEntry>
        <c:idx val="1"/>
        <c:txPr>
          <a:bodyPr/>
          <a:lstStyle/>
          <a:p>
            <a:pPr>
              <a:defRPr sz="1400" baseline="0"/>
            </a:pPr>
            <a:endParaRPr lang="ru-RU"/>
          </a:p>
        </c:txPr>
      </c:legendEntry>
      <c:legendEntry>
        <c:idx val="2"/>
        <c:txPr>
          <a:bodyPr/>
          <a:lstStyle/>
          <a:p>
            <a:pPr>
              <a:defRPr sz="1400" baseline="0"/>
            </a:pPr>
            <a:endParaRPr lang="ru-RU"/>
          </a:p>
        </c:txPr>
      </c:legendEntry>
      <c:legendEntry>
        <c:idx val="3"/>
        <c:delete val="1"/>
      </c:legendEntry>
      <c:layout>
        <c:manualLayout>
          <c:xMode val="edge"/>
          <c:yMode val="edge"/>
          <c:x val="0.63280446980998561"/>
          <c:y val="0.22088353226263022"/>
          <c:w val="0.33963650131516437"/>
          <c:h val="0.70981892612397446"/>
        </c:manualLayout>
      </c:layout>
      <c:overlay val="0"/>
      <c:txPr>
        <a:bodyPr/>
        <a:lstStyle/>
        <a:p>
          <a:pPr>
            <a:defRPr sz="14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2020 год </a:t>
            </a:r>
          </a:p>
          <a:p>
            <a:pPr>
              <a:defRPr/>
            </a:pPr>
            <a:r>
              <a:rPr lang="ru-RU" sz="1400" dirty="0" smtClean="0"/>
              <a:t>70 232,9 </a:t>
            </a:r>
            <a:r>
              <a:rPr lang="ru-RU" sz="1400" baseline="0" dirty="0" smtClean="0"/>
              <a:t>тыс. рублей</a:t>
            </a:r>
            <a:endParaRPr lang="ru-RU" sz="1400" dirty="0"/>
          </a:p>
        </c:rich>
      </c:tx>
      <c:layout>
        <c:manualLayout>
          <c:xMode val="edge"/>
          <c:yMode val="edge"/>
          <c:x val="5.0999130183781306E-2"/>
          <c:y val="0.12444357344830496"/>
        </c:manualLayout>
      </c:layout>
      <c:overlay val="0"/>
    </c:title>
    <c:autoTitleDeleted val="0"/>
    <c:plotArea>
      <c:layout>
        <c:manualLayout>
          <c:layoutTarget val="inner"/>
          <c:xMode val="edge"/>
          <c:yMode val="edge"/>
          <c:x val="1.5421860866089815E-2"/>
          <c:y val="0.24822415941095774"/>
          <c:w val="0.60517559957948552"/>
          <c:h val="0.4387523096951203"/>
        </c:manualLayout>
      </c:layout>
      <c:doughnutChart>
        <c:varyColors val="1"/>
        <c:ser>
          <c:idx val="0"/>
          <c:order val="0"/>
          <c:tx>
            <c:strRef>
              <c:f>Лист1!$B$1</c:f>
              <c:strCache>
                <c:ptCount val="1"/>
                <c:pt idx="0">
                  <c:v>2018 год</c:v>
                </c:pt>
              </c:strCache>
            </c:strRef>
          </c:tx>
          <c:spPr>
            <a:scene3d>
              <a:camera prst="orthographicFront"/>
              <a:lightRig rig="threePt" dir="t"/>
            </a:scene3d>
            <a:sp3d>
              <a:bevelT w="101600" prst="riblet"/>
            </a:sp3d>
          </c:spPr>
          <c:explosion val="7"/>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0-92EE-4800-BD83-B1B89EAFA570}"/>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1-92EE-4800-BD83-B1B89EAFA570}"/>
              </c:ext>
            </c:extLst>
          </c:dPt>
          <c:dLbls>
            <c:dLbl>
              <c:idx val="0"/>
              <c:layout/>
              <c:tx>
                <c:rich>
                  <a:bodyPr/>
                  <a:lstStyle/>
                  <a:p>
                    <a:r>
                      <a:rPr lang="en-US" smtClean="0"/>
                      <a:t>41</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92EE-4800-BD83-B1B89EAFA570}"/>
                </c:ext>
              </c:extLst>
            </c:dLbl>
            <c:dLbl>
              <c:idx val="1"/>
              <c:layout>
                <c:manualLayout>
                  <c:x val="0.11340916792086886"/>
                  <c:y val="3.1110893362076206E-2"/>
                </c:manualLayout>
              </c:layout>
              <c:tx>
                <c:rich>
                  <a:bodyPr/>
                  <a:lstStyle/>
                  <a:p>
                    <a:r>
                      <a:rPr lang="en-US" dirty="0" smtClean="0"/>
                      <a:t> 0,2%</a:t>
                    </a:r>
                    <a:endParaRPr lang="en-US"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92EE-4800-BD83-B1B89EAFA570}"/>
                </c:ext>
              </c:extLst>
            </c:dLbl>
            <c:dLbl>
              <c:idx val="2"/>
              <c:layout>
                <c:manualLayout>
                  <c:x val="7.9692687461806799E-2"/>
                  <c:y val="9.7777093423668096E-2"/>
                </c:manualLayout>
              </c:layout>
              <c:tx>
                <c:rich>
                  <a:bodyPr/>
                  <a:lstStyle/>
                  <a:p>
                    <a:r>
                      <a:rPr lang="en-US" dirty="0" smtClean="0"/>
                      <a:t>1</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92EE-4800-BD83-B1B89EAFA570}"/>
                </c:ext>
              </c:extLst>
            </c:dLbl>
            <c:dLbl>
              <c:idx val="3"/>
              <c:layout/>
              <c:tx>
                <c:rich>
                  <a:bodyPr/>
                  <a:lstStyle/>
                  <a:p>
                    <a:r>
                      <a:rPr lang="en-US" smtClean="0"/>
                      <a:t>10</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92EE-4800-BD83-B1B89EAFA570}"/>
                </c:ext>
              </c:extLst>
            </c:dLbl>
            <c:dLbl>
              <c:idx val="4"/>
              <c:layout>
                <c:manualLayout>
                  <c:x val="-3.3716239111609682E-2"/>
                  <c:y val="7.5555026736470784E-2"/>
                </c:manualLayout>
              </c:layout>
              <c:tx>
                <c:rich>
                  <a:bodyPr/>
                  <a:lstStyle/>
                  <a:p>
                    <a:r>
                      <a:rPr lang="en-US" dirty="0" smtClean="0"/>
                      <a:t> </a:t>
                    </a:r>
                    <a:r>
                      <a:rPr lang="en-US" dirty="0"/>
                      <a:t>12%</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92EE-4800-BD83-B1B89EAFA570}"/>
                </c:ext>
              </c:extLst>
            </c:dLbl>
            <c:dLbl>
              <c:idx val="5"/>
              <c:layout>
                <c:manualLayout>
                  <c:x val="-6.7432478223219433E-2"/>
                  <c:y val="3.9999720036955205E-2"/>
                </c:manualLayout>
              </c:layout>
              <c:tx>
                <c:rich>
                  <a:bodyPr/>
                  <a:lstStyle/>
                  <a:p>
                    <a:r>
                      <a:rPr lang="en-US" dirty="0"/>
                      <a:t>0,8</a:t>
                    </a:r>
                    <a:r>
                      <a:rPr lang="en-US"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92EE-4800-BD83-B1B89EAFA570}"/>
                </c:ext>
              </c:extLst>
            </c:dLbl>
            <c:dLbl>
              <c:idx val="6"/>
              <c:layout>
                <c:manualLayout>
                  <c:x val="7.3562703516239322E-2"/>
                  <c:y val="-4.2221926705674845E-2"/>
                </c:manualLayout>
              </c:layout>
              <c:tx>
                <c:rich>
                  <a:bodyPr/>
                  <a:lstStyle/>
                  <a:p>
                    <a:r>
                      <a:rPr lang="en-US" dirty="0" smtClean="0"/>
                      <a:t> </a:t>
                    </a:r>
                    <a:r>
                      <a:rPr lang="en-US" dirty="0"/>
                      <a:t>1%</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6-92EE-4800-BD83-B1B89EAFA570}"/>
                </c:ext>
              </c:extLst>
            </c:dLbl>
            <c:dLbl>
              <c:idx val="7"/>
              <c:layout/>
              <c:tx>
                <c:rich>
                  <a:bodyPr/>
                  <a:lstStyle/>
                  <a:p>
                    <a:r>
                      <a:rPr lang="en-US" smtClean="0"/>
                      <a:t> </a:t>
                    </a:r>
                    <a:r>
                      <a:rPr lang="en-US" dirty="0"/>
                      <a:t>35%</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92EE-4800-BD83-B1B89EAFA570}"/>
                </c:ext>
              </c:extLst>
            </c:dLbl>
            <c:spPr>
              <a:noFill/>
              <a:ln>
                <a:noFill/>
              </a:ln>
              <a:effectLst/>
            </c:spPr>
            <c:txPr>
              <a:bodyPr/>
              <a:lstStyle/>
              <a:p>
                <a:pPr>
                  <a:defRPr sz="1200" baseline="0"/>
                </a:pPr>
                <a:endParaRPr lang="ru-RU"/>
              </a:p>
            </c:txPr>
            <c:showLegendKey val="0"/>
            <c:showVal val="1"/>
            <c:showCatName val="0"/>
            <c:showSerName val="0"/>
            <c:showPercent val="1"/>
            <c:showBubbleSize val="0"/>
            <c:showLeaderLines val="1"/>
            <c:extLst>
              <c:ext xmlns:c15="http://schemas.microsoft.com/office/drawing/2012/chart" uri="{CE6537A1-D6FC-4f65-9D91-7224C49458BB}"/>
            </c:extLst>
          </c:dLbls>
          <c:cat>
            <c:strRef>
              <c:f>Лист1!$A$2:$A$9</c:f>
              <c:strCache>
                <c:ptCount val="8"/>
                <c:pt idx="0">
                  <c:v>Общегосударственные вопросы</c:v>
                </c:pt>
                <c:pt idx="1">
                  <c:v>ВУС</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Охрана окружающей среды</c:v>
                </c:pt>
                <c:pt idx="6">
                  <c:v>Молодежная политика</c:v>
                </c:pt>
                <c:pt idx="7">
                  <c:v>Межбюджетные трансферты </c:v>
                </c:pt>
              </c:strCache>
            </c:strRef>
          </c:cat>
          <c:val>
            <c:numRef>
              <c:f>Лист1!$B$2:$B$9</c:f>
              <c:numCache>
                <c:formatCode>#,##0.0</c:formatCode>
                <c:ptCount val="8"/>
                <c:pt idx="0">
                  <c:v>23645.5</c:v>
                </c:pt>
                <c:pt idx="1">
                  <c:v>238.9</c:v>
                </c:pt>
                <c:pt idx="2">
                  <c:v>233.6</c:v>
                </c:pt>
                <c:pt idx="3">
                  <c:v>4053.5</c:v>
                </c:pt>
                <c:pt idx="4">
                  <c:v>16867.900000000001</c:v>
                </c:pt>
                <c:pt idx="5">
                  <c:v>600.70000000000005</c:v>
                </c:pt>
                <c:pt idx="6">
                  <c:v>203.3</c:v>
                </c:pt>
                <c:pt idx="7">
                  <c:v>24389.4</c:v>
                </c:pt>
              </c:numCache>
            </c:numRef>
          </c:val>
          <c:extLst>
            <c:ext xmlns:c16="http://schemas.microsoft.com/office/drawing/2014/chart" uri="{C3380CC4-5D6E-409C-BE32-E72D297353CC}">
              <c16:uniqueId val="{00000008-92EE-4800-BD83-B1B89EAFA570}"/>
            </c:ext>
          </c:extLst>
        </c:ser>
        <c:dLbls>
          <c:showLegendKey val="0"/>
          <c:showVal val="0"/>
          <c:showCatName val="0"/>
          <c:showSerName val="0"/>
          <c:showPercent val="1"/>
          <c:showBubbleSize val="0"/>
          <c:showLeaderLines val="1"/>
        </c:dLbls>
        <c:firstSliceAng val="0"/>
        <c:holeSize val="50"/>
      </c:doughnutChart>
    </c:plotArea>
    <c:legend>
      <c:legendPos val="r"/>
      <c:legendEntry>
        <c:idx val="0"/>
        <c:txPr>
          <a:bodyPr/>
          <a:lstStyle/>
          <a:p>
            <a:pPr>
              <a:defRPr sz="1100" baseline="0"/>
            </a:pPr>
            <a:endParaRPr lang="ru-RU"/>
          </a:p>
        </c:txPr>
      </c:legendEntry>
      <c:legendEntry>
        <c:idx val="1"/>
        <c:txPr>
          <a:bodyPr/>
          <a:lstStyle/>
          <a:p>
            <a:pPr>
              <a:defRPr sz="1100" baseline="0"/>
            </a:pPr>
            <a:endParaRPr lang="ru-RU"/>
          </a:p>
        </c:txPr>
      </c:legendEntry>
      <c:legendEntry>
        <c:idx val="2"/>
        <c:txPr>
          <a:bodyPr/>
          <a:lstStyle/>
          <a:p>
            <a:pPr>
              <a:defRPr sz="1100" baseline="0"/>
            </a:pPr>
            <a:endParaRPr lang="ru-RU"/>
          </a:p>
        </c:txPr>
      </c:legendEntry>
      <c:layout>
        <c:manualLayout>
          <c:xMode val="edge"/>
          <c:yMode val="edge"/>
          <c:x val="0.65134488454420625"/>
          <c:y val="0.14832652089924131"/>
          <c:w val="0.34252489016277904"/>
          <c:h val="0.83854601192642553"/>
        </c:manualLayout>
      </c:layout>
      <c:overlay val="0"/>
      <c:txPr>
        <a:bodyPr/>
        <a:lstStyle/>
        <a:p>
          <a:pPr>
            <a:defRPr sz="1100" baseline="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3"/>
      <c:rotY val="15"/>
      <c:depthPercent val="100"/>
      <c:rAngAx val="0"/>
      <c:perspective val="20"/>
    </c:view3D>
    <c:floor>
      <c:thickness val="0"/>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a:scene3d>
          <a:camera prst="orthographicFront"/>
          <a:lightRig rig="threePt" dir="t"/>
        </a:scene3d>
        <a:sp3d>
          <a:bevelT/>
          <a:contourClr>
            <a:srgbClr val="000000"/>
          </a:contourClr>
        </a:sp3d>
      </c:spPr>
    </c:floor>
    <c:sideWall>
      <c:thickness val="0"/>
      <c:spPr>
        <a:ln w="3175"/>
      </c:spPr>
    </c:sideWall>
    <c:backWall>
      <c:thickness val="0"/>
    </c:backWall>
    <c:plotArea>
      <c:layout>
        <c:manualLayout>
          <c:layoutTarget val="inner"/>
          <c:xMode val="edge"/>
          <c:yMode val="edge"/>
          <c:x val="0.14322027859009898"/>
          <c:y val="8.2511418351932514E-2"/>
          <c:w val="0.43642694860481668"/>
          <c:h val="0.79480216535433057"/>
        </c:manualLayout>
      </c:layout>
      <c:bar3DChart>
        <c:barDir val="col"/>
        <c:grouping val="stacked"/>
        <c:varyColors val="0"/>
        <c:ser>
          <c:idx val="0"/>
          <c:order val="0"/>
          <c:tx>
            <c:strRef>
              <c:f>Лист1!$B$1</c:f>
              <c:strCache>
                <c:ptCount val="1"/>
                <c:pt idx="0">
                  <c:v>Жилищное хозяйство</c:v>
                </c:pt>
              </c:strCache>
            </c:strRef>
          </c:tx>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c:spPr>
          <c:invertIfNegative val="0"/>
          <c:dLbls>
            <c:dLbl>
              <c:idx val="0"/>
              <c:layout>
                <c:manualLayout>
                  <c:x val="1.7030906804918214E-2"/>
                  <c:y val="-1.9715707385780053E-7"/>
                </c:manualLayout>
              </c:layout>
              <c:tx>
                <c:rich>
                  <a:bodyPr/>
                  <a:lstStyle/>
                  <a:p>
                    <a:pPr>
                      <a:defRPr sz="1400"/>
                    </a:pPr>
                    <a:r>
                      <a:rPr lang="en-US" dirty="0" smtClean="0"/>
                      <a:t>9 674,6</a:t>
                    </a:r>
                  </a:p>
                </c:rich>
              </c:tx>
              <c:numFmt formatCode="#,##0.00" sourceLinked="0"/>
              <c:sp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437-4574-96CD-28FD081F2E68}"/>
                </c:ext>
              </c:extLst>
            </c:dLbl>
            <c:spPr>
              <a:noFill/>
              <a:ln>
                <a:noFill/>
              </a:ln>
              <a:effectLst/>
            </c:spPr>
            <c:txPr>
              <a:bodyPr/>
              <a:lstStyle/>
              <a:p>
                <a:pPr>
                  <a:defRPr sz="14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Лист1!$B$2</c:f>
              <c:numCache>
                <c:formatCode>#,##0.00</c:formatCode>
                <c:ptCount val="1"/>
                <c:pt idx="0">
                  <c:v>1356.1</c:v>
                </c:pt>
              </c:numCache>
            </c:numRef>
          </c:val>
          <c:extLst>
            <c:ext xmlns:c16="http://schemas.microsoft.com/office/drawing/2014/chart" uri="{C3380CC4-5D6E-409C-BE32-E72D297353CC}">
              <c16:uniqueId val="{00000001-D437-4574-96CD-28FD081F2E68}"/>
            </c:ext>
          </c:extLst>
        </c:ser>
        <c:ser>
          <c:idx val="1"/>
          <c:order val="1"/>
          <c:tx>
            <c:strRef>
              <c:f>Лист1!$C$1</c:f>
              <c:strCache>
                <c:ptCount val="1"/>
                <c:pt idx="0">
                  <c:v>Благоустройство</c:v>
                </c:pt>
              </c:strCache>
            </c:strRef>
          </c:tx>
          <c:spPr>
            <a:gradFill rotWithShape="1">
              <a:gsLst>
                <a:gs pos="0">
                  <a:schemeClr val="accent5">
                    <a:shade val="63000"/>
                  </a:schemeClr>
                </a:gs>
                <a:gs pos="30000">
                  <a:schemeClr val="accent5">
                    <a:shade val="90000"/>
                    <a:satMod val="110000"/>
                  </a:schemeClr>
                </a:gs>
                <a:gs pos="45000">
                  <a:schemeClr val="accent5">
                    <a:shade val="100000"/>
                    <a:satMod val="118000"/>
                  </a:schemeClr>
                </a:gs>
                <a:gs pos="55000">
                  <a:schemeClr val="accent5">
                    <a:shade val="100000"/>
                    <a:satMod val="118000"/>
                  </a:schemeClr>
                </a:gs>
                <a:gs pos="73000">
                  <a:schemeClr val="accent5">
                    <a:shade val="90000"/>
                    <a:satMod val="110000"/>
                  </a:schemeClr>
                </a:gs>
                <a:gs pos="100000">
                  <a:schemeClr val="accent5">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accent5"/>
              </a:contourClr>
            </a:sp3d>
          </c:spPr>
          <c:invertIfNegative val="0"/>
          <c:dLbls>
            <c:dLbl>
              <c:idx val="0"/>
              <c:layout>
                <c:manualLayout>
                  <c:x val="2.2222179803363412E-2"/>
                  <c:y val="-7.5116845139822034E-3"/>
                </c:manualLayout>
              </c:layout>
              <c:spPr/>
              <c:txPr>
                <a:bodyPr/>
                <a:lstStyle/>
                <a:p>
                  <a:pPr>
                    <a:defRPr sz="140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437-4574-96CD-28FD081F2E6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c:formatCode>
                <c:ptCount val="1"/>
                <c:pt idx="0">
                  <c:v>5123.3</c:v>
                </c:pt>
              </c:numCache>
            </c:numRef>
          </c:val>
          <c:extLst>
            <c:ext xmlns:c16="http://schemas.microsoft.com/office/drawing/2014/chart" uri="{C3380CC4-5D6E-409C-BE32-E72D297353CC}">
              <c16:uniqueId val="{00000003-D437-4574-96CD-28FD081F2E68}"/>
            </c:ext>
          </c:extLst>
        </c:ser>
        <c:dLbls>
          <c:showLegendKey val="0"/>
          <c:showVal val="0"/>
          <c:showCatName val="0"/>
          <c:showSerName val="0"/>
          <c:showPercent val="0"/>
          <c:showBubbleSize val="0"/>
        </c:dLbls>
        <c:gapWidth val="157"/>
        <c:shape val="cylinder"/>
        <c:axId val="78429568"/>
        <c:axId val="78431360"/>
        <c:axId val="0"/>
      </c:bar3DChart>
      <c:catAx>
        <c:axId val="78429568"/>
        <c:scaling>
          <c:orientation val="minMax"/>
        </c:scaling>
        <c:delete val="0"/>
        <c:axPos val="b"/>
        <c:numFmt formatCode="General" sourceLinked="1"/>
        <c:majorTickMark val="out"/>
        <c:minorTickMark val="none"/>
        <c:tickLblPos val="nextTo"/>
        <c:crossAx val="78431360"/>
        <c:crosses val="autoZero"/>
        <c:auto val="1"/>
        <c:lblAlgn val="ctr"/>
        <c:lblOffset val="100"/>
        <c:noMultiLvlLbl val="0"/>
      </c:catAx>
      <c:valAx>
        <c:axId val="78431360"/>
        <c:scaling>
          <c:orientation val="minMax"/>
          <c:max val="10000"/>
        </c:scaling>
        <c:delete val="0"/>
        <c:axPos val="l"/>
        <c:majorGridlines>
          <c:spPr>
            <a:ln w="12700"/>
          </c:spPr>
        </c:majorGridlines>
        <c:minorGridlines/>
        <c:numFmt formatCode="0.0" sourceLinked="0"/>
        <c:majorTickMark val="out"/>
        <c:minorTickMark val="none"/>
        <c:tickLblPos val="nextTo"/>
        <c:txPr>
          <a:bodyPr/>
          <a:lstStyle/>
          <a:p>
            <a:pPr>
              <a:defRPr sz="1100" baseline="0"/>
            </a:pPr>
            <a:endParaRPr lang="ru-RU"/>
          </a:p>
        </c:txPr>
        <c:crossAx val="78429568"/>
        <c:crosses val="autoZero"/>
        <c:crossBetween val="between"/>
        <c:majorUnit val="2000"/>
      </c:valAx>
    </c:plotArea>
    <c:legend>
      <c:legendPos val="r"/>
      <c:layout>
        <c:manualLayout>
          <c:xMode val="edge"/>
          <c:yMode val="edge"/>
          <c:x val="0.33210164873621489"/>
          <c:y val="1.3381050602728898E-3"/>
          <c:w val="0.3203409140076412"/>
          <c:h val="0.1123945160365593"/>
        </c:manualLayout>
      </c:layout>
      <c:overlay val="0"/>
      <c:txPr>
        <a:bodyPr/>
        <a:lstStyle/>
        <a:p>
          <a:pPr>
            <a:defRPr sz="1500"/>
          </a:pPr>
          <a:endParaRPr lang="ru-RU"/>
        </a:p>
      </c:txPr>
    </c:legend>
    <c:plotVisOnly val="1"/>
    <c:dispBlanksAs val="gap"/>
    <c:showDLblsOverMax val="0"/>
  </c:chart>
  <c:txPr>
    <a:bodyPr/>
    <a:lstStyle/>
    <a:p>
      <a:pPr>
        <a:defRPr sz="1800">
          <a:latin typeface="Times New Roman" pitchFamily="18" charset="0"/>
          <a:cs typeface="Times New Roman" pitchFamily="18" charset="0"/>
        </a:defRPr>
      </a:pPr>
      <a:endParaRPr lang="ru-RU"/>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7.5510582603096385E-2"/>
          <c:y val="4.0062325306475806E-2"/>
          <c:w val="0.90226735070970632"/>
          <c:h val="0.7730792609053021"/>
        </c:manualLayout>
      </c:layout>
      <c:barChart>
        <c:barDir val="col"/>
        <c:grouping val="clustered"/>
        <c:varyColors val="0"/>
        <c:ser>
          <c:idx val="0"/>
          <c:order val="0"/>
          <c:tx>
            <c:strRef>
              <c:f>'[Диаграмма в Microsoft Office PowerPoint]Лист1'!$B$70</c:f>
              <c:strCache>
                <c:ptCount val="1"/>
                <c:pt idx="0">
                  <c:v>Первоначальный план 2021</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PowerPoint]Лист1'!$B$71:$B$74</c:f>
              <c:numCache>
                <c:formatCode>#,##0.0</c:formatCode>
                <c:ptCount val="4"/>
                <c:pt idx="0">
                  <c:v>10073.5</c:v>
                </c:pt>
                <c:pt idx="1">
                  <c:v>7.5</c:v>
                </c:pt>
                <c:pt idx="2">
                  <c:v>290.2</c:v>
                </c:pt>
                <c:pt idx="3">
                  <c:v>21311.7</c:v>
                </c:pt>
              </c:numCache>
            </c:numRef>
          </c:val>
          <c:extLst>
            <c:ext xmlns:c16="http://schemas.microsoft.com/office/drawing/2014/chart" uri="{C3380CC4-5D6E-409C-BE32-E72D297353CC}">
              <c16:uniqueId val="{00000000-8AB8-46B8-B2F3-E98767C8EB6F}"/>
            </c:ext>
          </c:extLst>
        </c:ser>
        <c:ser>
          <c:idx val="1"/>
          <c:order val="1"/>
          <c:tx>
            <c:strRef>
              <c:f>'[Диаграмма в Microsoft Office PowerPoint]Лист1'!$C$70</c:f>
              <c:strCache>
                <c:ptCount val="1"/>
                <c:pt idx="0">
                  <c:v>Уточненный план 2021</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PowerPoint]Лист1'!$C$71:$C$74</c:f>
              <c:numCache>
                <c:formatCode>#,##0.0</c:formatCode>
                <c:ptCount val="4"/>
                <c:pt idx="0">
                  <c:v>10073.5</c:v>
                </c:pt>
                <c:pt idx="1">
                  <c:v>7.5</c:v>
                </c:pt>
                <c:pt idx="2">
                  <c:v>290.2</c:v>
                </c:pt>
                <c:pt idx="3">
                  <c:v>27137.5</c:v>
                </c:pt>
              </c:numCache>
            </c:numRef>
          </c:val>
          <c:extLst>
            <c:ext xmlns:c16="http://schemas.microsoft.com/office/drawing/2014/chart" uri="{C3380CC4-5D6E-409C-BE32-E72D297353CC}">
              <c16:uniqueId val="{00000001-8AB8-46B8-B2F3-E98767C8EB6F}"/>
            </c:ext>
          </c:extLst>
        </c:ser>
        <c:ser>
          <c:idx val="2"/>
          <c:order val="2"/>
          <c:tx>
            <c:strRef>
              <c:f>'[Диаграмма в Microsoft Office PowerPoint]Лист1'!$D$70</c:f>
              <c:strCache>
                <c:ptCount val="1"/>
                <c:pt idx="0">
                  <c:v>Фактическое поступление 2021</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PowerPoint]Лист1'!$D$71:$D$74</c:f>
              <c:numCache>
                <c:formatCode>#,##0.0</c:formatCode>
                <c:ptCount val="4"/>
                <c:pt idx="0">
                  <c:v>10073.5</c:v>
                </c:pt>
                <c:pt idx="1">
                  <c:v>7.5</c:v>
                </c:pt>
                <c:pt idx="2">
                  <c:v>290.2</c:v>
                </c:pt>
                <c:pt idx="3">
                  <c:v>27137.5</c:v>
                </c:pt>
              </c:numCache>
            </c:numRef>
          </c:val>
          <c:extLst>
            <c:ext xmlns:c16="http://schemas.microsoft.com/office/drawing/2014/chart" uri="{C3380CC4-5D6E-409C-BE32-E72D297353CC}">
              <c16:uniqueId val="{00000002-8AB8-46B8-B2F3-E98767C8EB6F}"/>
            </c:ext>
          </c:extLst>
        </c:ser>
        <c:dLbls>
          <c:showLegendKey val="0"/>
          <c:showVal val="0"/>
          <c:showCatName val="0"/>
          <c:showSerName val="0"/>
          <c:showPercent val="0"/>
          <c:showBubbleSize val="0"/>
        </c:dLbls>
        <c:gapWidth val="150"/>
        <c:axId val="64934272"/>
        <c:axId val="64936192"/>
      </c:barChart>
      <c:catAx>
        <c:axId val="64934272"/>
        <c:scaling>
          <c:orientation val="minMax"/>
        </c:scaling>
        <c:delete val="0"/>
        <c:axPos val="b"/>
        <c:numFmt formatCode="General" sourceLinked="0"/>
        <c:majorTickMark val="out"/>
        <c:minorTickMark val="none"/>
        <c:tickLblPos val="nextTo"/>
        <c:crossAx val="64936192"/>
        <c:crosses val="autoZero"/>
        <c:auto val="1"/>
        <c:lblAlgn val="ctr"/>
        <c:lblOffset val="100"/>
        <c:noMultiLvlLbl val="0"/>
      </c:catAx>
      <c:valAx>
        <c:axId val="64936192"/>
        <c:scaling>
          <c:orientation val="minMax"/>
          <c:min val="0"/>
        </c:scaling>
        <c:delete val="0"/>
        <c:axPos val="l"/>
        <c:majorGridlines/>
        <c:numFmt formatCode="#,##0.0" sourceLinked="1"/>
        <c:majorTickMark val="out"/>
        <c:minorTickMark val="none"/>
        <c:tickLblPos val="nextTo"/>
        <c:crossAx val="64934272"/>
        <c:crosses val="autoZero"/>
        <c:crossBetween val="between"/>
        <c:majorUnit val="1500"/>
        <c:minorUnit val="500"/>
      </c:valAx>
    </c:plotArea>
    <c:legend>
      <c:legendPos val="b"/>
      <c:layout/>
      <c:overlay val="0"/>
      <c:txPr>
        <a:bodyPr/>
        <a:lstStyle/>
        <a:p>
          <a:pPr>
            <a:defRPr sz="1200" b="1"/>
          </a:pPr>
          <a:endParaRPr lang="ru-RU"/>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Утверждено на </a:t>
            </a:r>
          </a:p>
          <a:p>
            <a:pPr>
              <a:defRPr/>
            </a:pPr>
            <a:r>
              <a:rPr lang="en-US" sz="1400" dirty="0" smtClean="0"/>
              <a:t>20</a:t>
            </a:r>
            <a:r>
              <a:rPr lang="ru-RU" sz="1400" dirty="0" smtClean="0"/>
              <a:t>21 год</a:t>
            </a:r>
            <a:r>
              <a:rPr lang="ru-RU" sz="1400" baseline="0" dirty="0" smtClean="0"/>
              <a:t> </a:t>
            </a:r>
            <a:r>
              <a:rPr lang="ru-RU" sz="1400" dirty="0" smtClean="0"/>
              <a:t>63 074,6</a:t>
            </a:r>
          </a:p>
          <a:p>
            <a:pPr>
              <a:defRPr/>
            </a:pPr>
            <a:r>
              <a:rPr lang="ru-RU" sz="1400" dirty="0" smtClean="0"/>
              <a:t>тыс.рублей  </a:t>
            </a:r>
            <a:endParaRPr lang="en-US" sz="1400" dirty="0"/>
          </a:p>
        </c:rich>
      </c:tx>
      <c:layout>
        <c:manualLayout>
          <c:xMode val="edge"/>
          <c:yMode val="edge"/>
          <c:x val="1.6981132075471701E-2"/>
          <c:y val="2.2738947764551497E-2"/>
        </c:manualLayout>
      </c:layout>
      <c:overlay val="1"/>
    </c:title>
    <c:autoTitleDeleted val="0"/>
    <c:plotArea>
      <c:layout>
        <c:manualLayout>
          <c:layoutTarget val="inner"/>
          <c:xMode val="edge"/>
          <c:yMode val="edge"/>
          <c:x val="0.19725505979602501"/>
          <c:y val="0.13866933044948582"/>
          <c:w val="0.60062893081761004"/>
          <c:h val="0.40910021563900734"/>
        </c:manualLayout>
      </c:layout>
      <c:pieChart>
        <c:varyColors val="1"/>
        <c:ser>
          <c:idx val="0"/>
          <c:order val="0"/>
          <c:tx>
            <c:strRef>
              <c:f>Лист1!$B$1</c:f>
              <c:strCache>
                <c:ptCount val="1"/>
                <c:pt idx="0">
                  <c:v>2021</c:v>
                </c:pt>
              </c:strCache>
            </c:strRef>
          </c:tx>
          <c:spPr>
            <a:scene3d>
              <a:camera prst="orthographicFront"/>
              <a:lightRig rig="threePt" dir="t"/>
            </a:scene3d>
            <a:sp3d prstMaterial="flat">
              <a:bevelT prst="convex"/>
            </a:sp3d>
          </c:spPr>
          <c:dLbls>
            <c:dLbl>
              <c:idx val="0"/>
              <c:layout>
                <c:manualLayout>
                  <c:x val="0.10923909277275588"/>
                  <c:y val="-1.7562541058694175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B4D-4437-B78D-E8860D128B8C}"/>
                </c:ext>
              </c:extLst>
            </c:dLbl>
            <c:dLbl>
              <c:idx val="1"/>
              <c:layout>
                <c:manualLayout>
                  <c:x val="7.293215070645083E-2"/>
                  <c:y val="-5.7228576395377144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B4D-4437-B78D-E8860D128B8C}"/>
                </c:ext>
              </c:extLst>
            </c:dLbl>
            <c:dLbl>
              <c:idx val="2"/>
              <c:layout>
                <c:manualLayout>
                  <c:x val="-9.5317052709258596E-2"/>
                  <c:y val="7.2012798918687379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B4D-4437-B78D-E8860D128B8C}"/>
                </c:ext>
              </c:extLst>
            </c:dLbl>
            <c:dLbl>
              <c:idx val="3"/>
              <c:layout>
                <c:manualLayout>
                  <c:x val="-6.869486840468822E-2"/>
                  <c:y val="2.606108036207823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B4D-4437-B78D-E8860D128B8C}"/>
                </c:ext>
              </c:extLst>
            </c:dLbl>
            <c:dLbl>
              <c:idx val="4"/>
              <c:layout>
                <c:manualLayout>
                  <c:x val="1.7338300158192485E-3"/>
                  <c:y val="9.6253949610361531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B4D-4437-B78D-E8860D128B8C}"/>
                </c:ext>
              </c:extLst>
            </c:dLbl>
            <c:dLbl>
              <c:idx val="5"/>
              <c:layout>
                <c:manualLayout>
                  <c:x val="-8.4118520911743114E-2"/>
                  <c:y val="3.4922270886789289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B4D-4437-B78D-E8860D128B8C}"/>
                </c:ext>
              </c:extLst>
            </c:dLbl>
            <c:dLbl>
              <c:idx val="6"/>
              <c:layout>
                <c:manualLayout>
                  <c:x val="-0.13392414195377586"/>
                  <c:y val="-1.0806290208221891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B4D-4437-B78D-E8860D128B8C}"/>
                </c:ext>
              </c:extLst>
            </c:dLbl>
            <c:dLbl>
              <c:idx val="7"/>
              <c:layout>
                <c:manualLayout>
                  <c:x val="-4.010480080000331E-2"/>
                  <c:y val="-1.7973046615331419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B4D-4437-B78D-E8860D128B8C}"/>
                </c:ext>
              </c:extLst>
            </c:dLbl>
            <c:dLbl>
              <c:idx val="8"/>
              <c:layout>
                <c:manualLayout>
                  <c:x val="0.16167964897514489"/>
                  <c:y val="-6.81686634186486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B4D-4437-B78D-E8860D128B8C}"/>
                </c:ext>
              </c:extLst>
            </c:dLbl>
            <c:dLbl>
              <c:idx val="9"/>
              <c:layout>
                <c:manualLayout>
                  <c:x val="1.3347232732948414E-2"/>
                  <c:y val="-1.5386308191034507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B4D-4437-B78D-E8860D128B8C}"/>
                </c:ext>
              </c:extLst>
            </c:dLbl>
            <c:spPr>
              <a:noFill/>
              <a:ln>
                <a:noFill/>
              </a:ln>
              <a:effectLst/>
            </c:spPr>
            <c:txPr>
              <a:bodyPr/>
              <a:lstStyle/>
              <a:p>
                <a:pPr>
                  <a:defRPr sz="1200" baseline="0"/>
                </a:pPr>
                <a:endParaRPr lang="ru-RU"/>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Лист1!$A$2:$A$11</c:f>
              <c:strCache>
                <c:ptCount val="10"/>
                <c:pt idx="0">
                  <c:v>Развитие муниципальной службы  на 2020-2023 г.г.</c:v>
                </c:pt>
                <c:pt idx="1">
                  <c:v>Повышение эффективности бюджетных расходов на 2020-2023 г.г.</c:v>
                </c:pt>
                <c:pt idx="2">
                  <c:v>Энергосбережение и повышение энергетической эффективности на 2020-2024 г.г.</c:v>
                </c:pt>
                <c:pt idx="3">
                  <c:v>Укрепление пожарной безопасности на 2020 – 2023 г.г.</c:v>
                </c:pt>
                <c:pt idx="4">
                  <c:v>Профилактика правонарушений в отдельных сферах жизнедеятельности граждан  на 2020-2023 г.г.</c:v>
                </c:pt>
                <c:pt idx="5">
                  <c:v>Развитие и соверш. сети авт. дорог общ. польз., предн. для решения  мес. вопросов на 2019-2023 г.г.</c:v>
                </c:pt>
                <c:pt idx="6">
                  <c:v>Развитие информ. технол. в муниципальных учреждениях на 2021-2025 г.г.</c:v>
                </c:pt>
                <c:pt idx="7">
                  <c:v>Управление и распоряжение мун. имуществом на 2020 – 2023 г.г.</c:v>
                </c:pt>
                <c:pt idx="8">
                  <c:v>Формирование современной городской среды на 2021-2025 г.г.</c:v>
                </c:pt>
                <c:pt idx="9">
                  <c:v>Организация летнего отдыха, оздор., трудозан. детей, подростков и молодежи на 2021-2025 г.г.</c:v>
                </c:pt>
              </c:strCache>
            </c:strRef>
          </c:cat>
          <c:val>
            <c:numRef>
              <c:f>Лист1!$B$2:$B$11</c:f>
              <c:numCache>
                <c:formatCode>#,##0.0</c:formatCode>
                <c:ptCount val="10"/>
                <c:pt idx="0">
                  <c:v>86.2</c:v>
                </c:pt>
                <c:pt idx="1">
                  <c:v>50679.68</c:v>
                </c:pt>
                <c:pt idx="2">
                  <c:v>100</c:v>
                </c:pt>
                <c:pt idx="3">
                  <c:v>18</c:v>
                </c:pt>
                <c:pt idx="4">
                  <c:v>14.98</c:v>
                </c:pt>
                <c:pt idx="5">
                  <c:v>3006.67</c:v>
                </c:pt>
                <c:pt idx="6">
                  <c:v>1378.78</c:v>
                </c:pt>
                <c:pt idx="7">
                  <c:v>1652.77</c:v>
                </c:pt>
                <c:pt idx="8">
                  <c:v>5214.75</c:v>
                </c:pt>
                <c:pt idx="9">
                  <c:v>518.59</c:v>
                </c:pt>
              </c:numCache>
            </c:numRef>
          </c:val>
          <c:extLst>
            <c:ext xmlns:c16="http://schemas.microsoft.com/office/drawing/2014/chart" uri="{C3380CC4-5D6E-409C-BE32-E72D297353CC}">
              <c16:uniqueId val="{0000000A-AB4D-4437-B78D-E8860D128B8C}"/>
            </c:ext>
          </c:extLst>
        </c:ser>
        <c:dLbls>
          <c:showLegendKey val="0"/>
          <c:showVal val="0"/>
          <c:showCatName val="0"/>
          <c:showSerName val="0"/>
          <c:showPercent val="0"/>
          <c:showBubbleSize val="0"/>
          <c:showLeaderLines val="1"/>
        </c:dLbls>
        <c:firstSliceAng val="0"/>
      </c:pieChart>
    </c:plotArea>
    <c:legend>
      <c:legendPos val="b"/>
      <c:legendEntry>
        <c:idx val="2"/>
        <c:delete val="1"/>
      </c:legendEntry>
      <c:legendEntry>
        <c:idx val="3"/>
        <c:delete val="1"/>
      </c:legendEntry>
      <c:layout>
        <c:manualLayout>
          <c:xMode val="edge"/>
          <c:yMode val="edge"/>
          <c:x val="1.6606002079928687E-2"/>
          <c:y val="0.58226550887388651"/>
          <c:w val="0.95106447778933279"/>
          <c:h val="0.41773449112611344"/>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400" dirty="0"/>
              <a:t>Исполнено </a:t>
            </a:r>
            <a:r>
              <a:rPr lang="ru-RU" sz="1400" dirty="0" smtClean="0"/>
              <a:t>за</a:t>
            </a:r>
            <a:endParaRPr lang="ru-RU" sz="1400" dirty="0"/>
          </a:p>
          <a:p>
            <a:pPr>
              <a:defRPr sz="1400"/>
            </a:pPr>
            <a:r>
              <a:rPr lang="ru-RU" sz="1400" dirty="0"/>
              <a:t> </a:t>
            </a:r>
            <a:r>
              <a:rPr lang="ru-RU" sz="1400" dirty="0" smtClean="0"/>
              <a:t>2021 год 63 950,9</a:t>
            </a:r>
            <a:endParaRPr lang="ru-RU" sz="1400" dirty="0"/>
          </a:p>
          <a:p>
            <a:pPr>
              <a:defRPr sz="1400"/>
            </a:pPr>
            <a:r>
              <a:rPr lang="ru-RU" sz="1400" dirty="0"/>
              <a:t> тыс.рублей</a:t>
            </a:r>
          </a:p>
        </c:rich>
      </c:tx>
      <c:layout>
        <c:manualLayout>
          <c:xMode val="edge"/>
          <c:yMode val="edge"/>
          <c:x val="0.62960967299929671"/>
          <c:y val="4.178152013346003E-2"/>
        </c:manualLayout>
      </c:layout>
      <c:overlay val="0"/>
    </c:title>
    <c:autoTitleDeleted val="0"/>
    <c:plotArea>
      <c:layout>
        <c:manualLayout>
          <c:layoutTarget val="inner"/>
          <c:xMode val="edge"/>
          <c:yMode val="edge"/>
          <c:x val="0.1885258119468208"/>
          <c:y val="0.14335507712981888"/>
          <c:w val="0.56057142426736017"/>
          <c:h val="0.40486221161133185"/>
        </c:manualLayout>
      </c:layout>
      <c:pieChart>
        <c:varyColors val="1"/>
        <c:ser>
          <c:idx val="0"/>
          <c:order val="0"/>
          <c:tx>
            <c:strRef>
              <c:f>Лист1!$B$1</c:f>
              <c:strCache>
                <c:ptCount val="1"/>
                <c:pt idx="0">
                  <c:v>2021</c:v>
                </c:pt>
              </c:strCache>
            </c:strRef>
          </c:tx>
          <c:spPr>
            <a:scene3d>
              <a:camera prst="orthographicFront"/>
              <a:lightRig rig="threePt" dir="t"/>
            </a:scene3d>
            <a:sp3d>
              <a:bevelT w="139700" h="139700" prst="divot"/>
            </a:sp3d>
          </c:spPr>
          <c:dPt>
            <c:idx val="1"/>
            <c:bubble3D val="0"/>
            <c:explosion val="1"/>
            <c:extLst>
              <c:ext xmlns:c16="http://schemas.microsoft.com/office/drawing/2014/chart" uri="{C3380CC4-5D6E-409C-BE32-E72D297353CC}">
                <c16:uniqueId val="{00000001-95C1-48A5-AF16-DA79347E5F97}"/>
              </c:ext>
            </c:extLst>
          </c:dPt>
          <c:dLbls>
            <c:dLbl>
              <c:idx val="0"/>
              <c:delete val="1"/>
              <c:extLst>
                <c:ext xmlns:c15="http://schemas.microsoft.com/office/drawing/2012/chart" uri="{CE6537A1-D6FC-4f65-9D91-7224C49458BB}"/>
                <c:ext xmlns:c16="http://schemas.microsoft.com/office/drawing/2014/chart" uri="{C3380CC4-5D6E-409C-BE32-E72D297353CC}">
                  <c16:uniqueId val="{00000000-95C1-48A5-AF16-DA79347E5F97}"/>
                </c:ext>
              </c:extLst>
            </c:dLbl>
            <c:dLbl>
              <c:idx val="1"/>
              <c:layout>
                <c:manualLayout>
                  <c:x val="2.6739260609461496E-2"/>
                  <c:y val="2.95140335593348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5C1-48A5-AF16-DA79347E5F97}"/>
                </c:ext>
              </c:extLst>
            </c:dLbl>
            <c:dLbl>
              <c:idx val="2"/>
              <c:layout>
                <c:manualLayout>
                  <c:x val="-6.1380679924452869E-2"/>
                  <c:y val="4.1790248393094465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5C1-48A5-AF16-DA79347E5F97}"/>
                </c:ext>
              </c:extLst>
            </c:dLbl>
            <c:dLbl>
              <c:idx val="3"/>
              <c:delete val="1"/>
              <c:extLst>
                <c:ext xmlns:c15="http://schemas.microsoft.com/office/drawing/2012/chart" uri="{CE6537A1-D6FC-4f65-9D91-7224C49458BB}"/>
                <c:ext xmlns:c16="http://schemas.microsoft.com/office/drawing/2014/chart" uri="{C3380CC4-5D6E-409C-BE32-E72D297353CC}">
                  <c16:uniqueId val="{00000003-95C1-48A5-AF16-DA79347E5F97}"/>
                </c:ext>
              </c:extLst>
            </c:dLbl>
            <c:dLbl>
              <c:idx val="4"/>
              <c:layout>
                <c:manualLayout>
                  <c:x val="-3.4028626448913094E-2"/>
                  <c:y val="-5.2287215734581866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5C1-48A5-AF16-DA79347E5F97}"/>
                </c:ext>
              </c:extLst>
            </c:dLbl>
            <c:dLbl>
              <c:idx val="5"/>
              <c:layout>
                <c:manualLayout>
                  <c:x val="-3.6463309632263081E-2"/>
                  <c:y val="9.2025499692864041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5C1-48A5-AF16-DA79347E5F97}"/>
                </c:ext>
              </c:extLst>
            </c:dLbl>
            <c:dLbl>
              <c:idx val="6"/>
              <c:layout>
                <c:manualLayout>
                  <c:x val="-7.5480039254897616E-2"/>
                  <c:y val="-4.392126121704879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5C1-48A5-AF16-DA79347E5F97}"/>
                </c:ext>
              </c:extLst>
            </c:dLbl>
            <c:dLbl>
              <c:idx val="7"/>
              <c:layout>
                <c:manualLayout>
                  <c:x val="-0.1102583509239714"/>
                  <c:y val="-7.9476567916564433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12345850461059882"/>
                      <c:h val="3.5137008973639007E-2"/>
                    </c:manualLayout>
                  </c15:layout>
                </c:ext>
                <c:ext xmlns:c16="http://schemas.microsoft.com/office/drawing/2014/chart" uri="{C3380CC4-5D6E-409C-BE32-E72D297353CC}">
                  <c16:uniqueId val="{00000007-95C1-48A5-AF16-DA79347E5F97}"/>
                </c:ext>
              </c:extLst>
            </c:dLbl>
            <c:dLbl>
              <c:idx val="8"/>
              <c:layout>
                <c:manualLayout>
                  <c:x val="-6.187877272895604E-2"/>
                  <c:y val="-5.856168162273175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5C1-48A5-AF16-DA79347E5F97}"/>
                </c:ext>
              </c:extLst>
            </c:dLbl>
            <c:dLbl>
              <c:idx val="9"/>
              <c:layout>
                <c:manualLayout>
                  <c:x val="-7.1743440935941427E-2"/>
                  <c:y val="-5.6470357677492353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5C1-48A5-AF16-DA79347E5F97}"/>
                </c:ext>
              </c:extLst>
            </c:dLbl>
            <c:dLbl>
              <c:idx val="10"/>
              <c:layout>
                <c:manualLayout>
                  <c:x val="-9.9992361959782422E-2"/>
                  <c:y val="-8.3659545175331328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5C1-48A5-AF16-DA79347E5F97}"/>
                </c:ext>
              </c:extLst>
            </c:dLbl>
            <c:dLbl>
              <c:idx val="11"/>
              <c:layout>
                <c:manualLayout>
                  <c:x val="6.2775510818948735E-2"/>
                  <c:y val="-1.254893177629963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5C1-48A5-AF16-DA79347E5F97}"/>
                </c:ext>
              </c:extLst>
            </c:dLbl>
            <c:spPr>
              <a:noFill/>
              <a:ln>
                <a:noFill/>
              </a:ln>
              <a:effectLst/>
            </c:spPr>
            <c:txPr>
              <a:bodyPr/>
              <a:lstStyle/>
              <a:p>
                <a:pPr>
                  <a:defRPr sz="1200" baseline="0"/>
                </a:pPr>
                <a:endParaRPr lang="ru-RU"/>
              </a:p>
            </c:tx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Лист1!$A$2:$A$11</c:f>
              <c:strCache>
                <c:ptCount val="10"/>
                <c:pt idx="0">
                  <c:v>Развитие муниципальной службы  на 2020-2023 г.г.</c:v>
                </c:pt>
                <c:pt idx="1">
                  <c:v>Повышение эффективности бюджетных расходов на 2020-2023 г.г.</c:v>
                </c:pt>
                <c:pt idx="2">
                  <c:v>Энергосбережение и повышение энергетической эффективности на 2020-2024 г.г.</c:v>
                </c:pt>
                <c:pt idx="3">
                  <c:v>Укрепление пожарной безопасности на 2020 – 2023 г.г.</c:v>
                </c:pt>
                <c:pt idx="4">
                  <c:v>Профилактика правонарушений в отдельных сферах жизнедеятельности граждан  на 2020-2023 г.г.</c:v>
                </c:pt>
                <c:pt idx="5">
                  <c:v>Развитие и соверш. сети авт. дорог общ. польз., предн. для решения  мес. вопросов на 2019-2023 г.г.</c:v>
                </c:pt>
                <c:pt idx="6">
                  <c:v>Развитие информ. технол. в муниципальных учреждениях на 2021-2025 г.г.</c:v>
                </c:pt>
                <c:pt idx="7">
                  <c:v>Управление и распоряжение мун. имуществом на 2020 – 2023 г.г.</c:v>
                </c:pt>
                <c:pt idx="8">
                  <c:v>Формирование современной городской среды на 2021-2025 г.г.</c:v>
                </c:pt>
                <c:pt idx="9">
                  <c:v>Организация летнего отдыха, оздор., трудозан. детей, подростков и молодежи на 2021-2025 г.г.</c:v>
                </c:pt>
              </c:strCache>
            </c:strRef>
          </c:cat>
          <c:val>
            <c:numRef>
              <c:f>Лист1!$B$2:$B$11</c:f>
              <c:numCache>
                <c:formatCode>#,##0.0</c:formatCode>
                <c:ptCount val="10"/>
                <c:pt idx="0">
                  <c:v>78.768000000000001</c:v>
                </c:pt>
                <c:pt idx="1">
                  <c:v>50111.083000000006</c:v>
                </c:pt>
                <c:pt idx="2">
                  <c:v>100</c:v>
                </c:pt>
                <c:pt idx="3">
                  <c:v>17.995999999999995</c:v>
                </c:pt>
                <c:pt idx="4">
                  <c:v>14.98</c:v>
                </c:pt>
                <c:pt idx="5">
                  <c:v>2603.0070000000001</c:v>
                </c:pt>
                <c:pt idx="6">
                  <c:v>1365.432</c:v>
                </c:pt>
                <c:pt idx="7">
                  <c:v>1606.96</c:v>
                </c:pt>
                <c:pt idx="8">
                  <c:v>5162.0200000000004</c:v>
                </c:pt>
                <c:pt idx="9">
                  <c:v>518.59</c:v>
                </c:pt>
              </c:numCache>
            </c:numRef>
          </c:val>
          <c:extLst>
            <c:ext xmlns:c16="http://schemas.microsoft.com/office/drawing/2014/chart" uri="{C3380CC4-5D6E-409C-BE32-E72D297353CC}">
              <c16:uniqueId val="{0000000C-95C1-48A5-AF16-DA79347E5F97}"/>
            </c:ext>
          </c:extLst>
        </c:ser>
        <c:dLbls>
          <c:showLegendKey val="0"/>
          <c:showVal val="1"/>
          <c:showCatName val="0"/>
          <c:showSerName val="0"/>
          <c:showPercent val="0"/>
          <c:showBubbleSize val="0"/>
          <c:showLeaderLines val="1"/>
        </c:dLbls>
        <c:firstSliceAng val="0"/>
      </c:pieChart>
    </c:plotArea>
    <c:legend>
      <c:legendPos val="b"/>
      <c:legendEntry>
        <c:idx val="0"/>
        <c:txPr>
          <a:bodyPr/>
          <a:lstStyle/>
          <a:p>
            <a:pPr>
              <a:defRPr sz="900"/>
            </a:pPr>
            <a:endParaRPr lang="ru-RU"/>
          </a:p>
        </c:txPr>
      </c:legendEntry>
      <c:legendEntry>
        <c:idx val="1"/>
        <c:txPr>
          <a:bodyPr/>
          <a:lstStyle/>
          <a:p>
            <a:pPr>
              <a:defRPr sz="900"/>
            </a:pPr>
            <a:endParaRPr lang="ru-RU"/>
          </a:p>
        </c:txPr>
      </c:legendEntry>
      <c:layout>
        <c:manualLayout>
          <c:xMode val="edge"/>
          <c:yMode val="edge"/>
          <c:x val="3.1744158056512234E-2"/>
          <c:y val="0.59790785263404078"/>
          <c:w val="0.92994281238054621"/>
          <c:h val="0.39163470421904317"/>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BE1D9-4093-4181-A948-B206C67C6CEF}" type="doc">
      <dgm:prSet loTypeId="urn:microsoft.com/office/officeart/2005/8/layout/lProcess3" loCatId="process" qsTypeId="urn:microsoft.com/office/officeart/2005/8/quickstyle/simple4" qsCatId="simple" csTypeId="urn:microsoft.com/office/officeart/2005/8/colors/accent1_2" csCatId="accent1" phldr="1"/>
      <dgm:spPr/>
      <dgm:t>
        <a:bodyPr/>
        <a:lstStyle/>
        <a:p>
          <a:endParaRPr lang="ru-RU"/>
        </a:p>
      </dgm:t>
    </dgm:pt>
    <dgm:pt modelId="{7CAA52E0-2119-46CD-928A-78F6DF81CB26}">
      <dgm:prSet phldrT="[Текст]" custT="1"/>
      <dgm:spPr>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gm:spPr>
      <dgm:t>
        <a:bodyPr/>
        <a:lstStyle/>
        <a:p>
          <a:r>
            <a:rPr lang="ru-RU" sz="3000" dirty="0" smtClean="0"/>
            <a:t>доходы, </a:t>
          </a:r>
        </a:p>
        <a:p>
          <a:r>
            <a:rPr lang="ru-RU" sz="3000" dirty="0" smtClean="0"/>
            <a:t>тыс. руб.</a:t>
          </a:r>
          <a:endParaRPr lang="ru-RU" sz="3000" dirty="0"/>
        </a:p>
      </dgm:t>
    </dgm:pt>
    <dgm:pt modelId="{654AA125-E213-4631-AFB1-AD8797E1D209}" type="parTrans" cxnId="{596C78E3-9265-4639-ABFB-C056D6BC0010}">
      <dgm:prSet/>
      <dgm:spPr/>
      <dgm:t>
        <a:bodyPr/>
        <a:lstStyle/>
        <a:p>
          <a:endParaRPr lang="ru-RU"/>
        </a:p>
      </dgm:t>
    </dgm:pt>
    <dgm:pt modelId="{28C84669-C4F6-4CB7-96D0-5C367C0758EF}" type="sibTrans" cxnId="{596C78E3-9265-4639-ABFB-C056D6BC0010}">
      <dgm:prSet/>
      <dgm:spPr/>
      <dgm:t>
        <a:bodyPr/>
        <a:lstStyle/>
        <a:p>
          <a:endParaRPr lang="ru-RU"/>
        </a:p>
      </dgm:t>
    </dgm:pt>
    <dgm:pt modelId="{93A97342-DD81-40CB-9F4A-3EAE777CC437}">
      <dgm:prSet phldrT="[Текст]" custT="1">
        <dgm:style>
          <a:lnRef idx="0">
            <a:schemeClr val="accent1"/>
          </a:lnRef>
          <a:fillRef idx="3">
            <a:schemeClr val="accent1"/>
          </a:fillRef>
          <a:effectRef idx="3">
            <a:schemeClr val="accent1"/>
          </a:effectRef>
          <a:fontRef idx="minor">
            <a:schemeClr val="lt1"/>
          </a:fontRef>
        </dgm:style>
      </dgm:prSet>
      <dgm:spPr>
        <a:effectLst>
          <a:glow rad="101600">
            <a:schemeClr val="accent1">
              <a:satMod val="175000"/>
              <a:alpha val="40000"/>
            </a:schemeClr>
          </a:glow>
          <a:innerShdw blurRad="114300">
            <a:prstClr val="black"/>
          </a:innerShdw>
        </a:effectLst>
      </dgm:spPr>
      <dgm:t>
        <a:bodyPr/>
        <a:lstStyle/>
        <a:p>
          <a:r>
            <a:rPr lang="ru-RU" sz="3000" dirty="0" smtClean="0"/>
            <a:t>расходы, </a:t>
          </a:r>
        </a:p>
        <a:p>
          <a:r>
            <a:rPr lang="ru-RU" sz="3000" dirty="0" smtClean="0"/>
            <a:t>тыс. руб.</a:t>
          </a:r>
          <a:endParaRPr lang="ru-RU" sz="3000" dirty="0"/>
        </a:p>
      </dgm:t>
    </dgm:pt>
    <dgm:pt modelId="{8A8B99AC-F5A1-48C2-B43B-029E3BA189EA}" type="parTrans" cxnId="{4615BAAA-09C1-4C84-AD2B-A9E0DD2DAE2C}">
      <dgm:prSet/>
      <dgm:spPr/>
      <dgm:t>
        <a:bodyPr/>
        <a:lstStyle/>
        <a:p>
          <a:endParaRPr lang="ru-RU"/>
        </a:p>
      </dgm:t>
    </dgm:pt>
    <dgm:pt modelId="{DF4B01AF-020D-47DD-A7FE-DD88B5C33FE4}" type="sibTrans" cxnId="{4615BAAA-09C1-4C84-AD2B-A9E0DD2DAE2C}">
      <dgm:prSet/>
      <dgm:spPr/>
      <dgm:t>
        <a:bodyPr/>
        <a:lstStyle/>
        <a:p>
          <a:endParaRPr lang="ru-RU"/>
        </a:p>
      </dgm:t>
    </dgm:pt>
    <dgm:pt modelId="{DE2AF38F-7051-4F57-BE85-6EA5EB24CD8F}">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63 950,9</a:t>
          </a:r>
          <a:endParaRPr lang="ru-RU" sz="3600" b="1" dirty="0"/>
        </a:p>
      </dgm:t>
    </dgm:pt>
    <dgm:pt modelId="{425DD77E-C01C-4F3D-AC11-961DDEE56FC9}" type="parTrans" cxnId="{869FB595-E7E0-4151-899A-14FA00407A01}">
      <dgm:prSet/>
      <dgm:spPr/>
      <dgm:t>
        <a:bodyPr/>
        <a:lstStyle/>
        <a:p>
          <a:endParaRPr lang="ru-RU"/>
        </a:p>
      </dgm:t>
    </dgm:pt>
    <dgm:pt modelId="{A05E5DFF-23E1-41E9-BEAD-357E452E2086}" type="sibTrans" cxnId="{869FB595-E7E0-4151-899A-14FA00407A01}">
      <dgm:prSet/>
      <dgm:spPr/>
      <dgm:t>
        <a:bodyPr/>
        <a:lstStyle/>
        <a:p>
          <a:endParaRPr lang="ru-RU"/>
        </a:p>
      </dgm:t>
    </dgm:pt>
    <dgm:pt modelId="{DF978DB5-6DC0-4DBD-AE7C-53353881D037}">
      <dgm:prSet phldrT="[Текст]" custT="1"/>
      <dgm:spPr/>
      <dgm:t>
        <a:bodyPr/>
        <a:lstStyle/>
        <a:p>
          <a:r>
            <a:rPr lang="ru-RU" sz="3000" dirty="0" smtClean="0"/>
            <a:t>дефицит,</a:t>
          </a:r>
        </a:p>
        <a:p>
          <a:r>
            <a:rPr lang="ru-RU" sz="3000" dirty="0" smtClean="0"/>
            <a:t>тыс. руб.</a:t>
          </a:r>
          <a:endParaRPr lang="ru-RU" sz="3000" dirty="0"/>
        </a:p>
      </dgm:t>
    </dgm:pt>
    <dgm:pt modelId="{160C3379-562E-4AEF-85B1-82568019826D}" type="parTrans" cxnId="{63F2CDD5-E774-49E6-9BA3-DBAF58BA6E85}">
      <dgm:prSet/>
      <dgm:spPr/>
      <dgm:t>
        <a:bodyPr/>
        <a:lstStyle/>
        <a:p>
          <a:endParaRPr lang="ru-RU"/>
        </a:p>
      </dgm:t>
    </dgm:pt>
    <dgm:pt modelId="{903BE033-2319-4381-B626-ABC44FFD5F71}" type="sibTrans" cxnId="{63F2CDD5-E774-49E6-9BA3-DBAF58BA6E85}">
      <dgm:prSet/>
      <dgm:spPr/>
      <dgm:t>
        <a:bodyPr/>
        <a:lstStyle/>
        <a:p>
          <a:endParaRPr lang="ru-RU"/>
        </a:p>
      </dgm:t>
    </dgm:pt>
    <dgm:pt modelId="{B27FA18E-9580-40DD-AE95-6CE990E548C6}">
      <dgm:prSet phldrT="[Текст]" custT="1"/>
      <dgm:spPr>
        <a:solidFill>
          <a:schemeClr val="accent1">
            <a:lumMod val="40000"/>
            <a:lumOff val="60000"/>
            <a:alpha val="90000"/>
          </a:schemeClr>
        </a:solidFill>
        <a:scene3d>
          <a:camera prst="orthographicFront"/>
          <a:lightRig rig="threePt" dir="t"/>
        </a:scene3d>
        <a:sp3d>
          <a:bevelT prst="angle"/>
        </a:sp3d>
      </dgm:spPr>
      <dgm:t>
        <a:bodyPr/>
        <a:lstStyle/>
        <a:p>
          <a:r>
            <a:rPr lang="ru-RU" sz="3600" b="1" dirty="0" smtClean="0"/>
            <a:t>787,9</a:t>
          </a:r>
          <a:endParaRPr lang="ru-RU" sz="3600" b="1" dirty="0"/>
        </a:p>
      </dgm:t>
    </dgm:pt>
    <dgm:pt modelId="{D3D1E085-E4DC-433B-B75A-D6E13A663969}" type="parTrans" cxnId="{C6C5DACC-3375-4FD8-A244-DFB16D1FDDB3}">
      <dgm:prSet/>
      <dgm:spPr/>
      <dgm:t>
        <a:bodyPr/>
        <a:lstStyle/>
        <a:p>
          <a:endParaRPr lang="ru-RU"/>
        </a:p>
      </dgm:t>
    </dgm:pt>
    <dgm:pt modelId="{6071C6B5-5E4A-49C2-A41A-77885812E1EA}" type="sibTrans" cxnId="{C6C5DACC-3375-4FD8-A244-DFB16D1FDDB3}">
      <dgm:prSet/>
      <dgm:spPr/>
      <dgm:t>
        <a:bodyPr/>
        <a:lstStyle/>
        <a:p>
          <a:endParaRPr lang="ru-RU"/>
        </a:p>
      </dgm:t>
    </dgm:pt>
    <dgm:pt modelId="{75C71B5E-3811-4426-86F4-1CDDAC91253B}">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63 163,0</a:t>
          </a:r>
        </a:p>
      </dgm:t>
    </dgm:pt>
    <dgm:pt modelId="{B03684C5-5B83-45CF-8F59-40C4368B2BF1}" type="sibTrans" cxnId="{90490DC5-7702-49B2-A23B-172456B6CEDC}">
      <dgm:prSet/>
      <dgm:spPr/>
      <dgm:t>
        <a:bodyPr/>
        <a:lstStyle/>
        <a:p>
          <a:endParaRPr lang="ru-RU"/>
        </a:p>
      </dgm:t>
    </dgm:pt>
    <dgm:pt modelId="{87265194-A9EC-41A1-AD40-1C01CA622DA9}" type="parTrans" cxnId="{90490DC5-7702-49B2-A23B-172456B6CEDC}">
      <dgm:prSet/>
      <dgm:spPr/>
      <dgm:t>
        <a:bodyPr/>
        <a:lstStyle/>
        <a:p>
          <a:endParaRPr lang="ru-RU"/>
        </a:p>
      </dgm:t>
    </dgm:pt>
    <dgm:pt modelId="{6696CAC3-56EF-4922-A48D-AA53B42E1FCA}" type="pres">
      <dgm:prSet presAssocID="{019BE1D9-4093-4181-A948-B206C67C6CEF}" presName="Name0" presStyleCnt="0">
        <dgm:presLayoutVars>
          <dgm:chPref val="3"/>
          <dgm:dir/>
          <dgm:animLvl val="lvl"/>
          <dgm:resizeHandles/>
        </dgm:presLayoutVars>
      </dgm:prSet>
      <dgm:spPr/>
      <dgm:t>
        <a:bodyPr/>
        <a:lstStyle/>
        <a:p>
          <a:endParaRPr lang="ru-RU"/>
        </a:p>
      </dgm:t>
    </dgm:pt>
    <dgm:pt modelId="{A996533E-0B0D-4239-8C59-9E4892AFD93A}" type="pres">
      <dgm:prSet presAssocID="{7CAA52E0-2119-46CD-928A-78F6DF81CB26}" presName="horFlow" presStyleCnt="0"/>
      <dgm:spPr/>
    </dgm:pt>
    <dgm:pt modelId="{B3482539-B6F3-491C-A296-74FFC443376B}" type="pres">
      <dgm:prSet presAssocID="{7CAA52E0-2119-46CD-928A-78F6DF81CB26}" presName="bigChev" presStyleLbl="node1" presStyleIdx="0" presStyleCnt="3"/>
      <dgm:spPr/>
      <dgm:t>
        <a:bodyPr/>
        <a:lstStyle/>
        <a:p>
          <a:endParaRPr lang="ru-RU"/>
        </a:p>
      </dgm:t>
    </dgm:pt>
    <dgm:pt modelId="{79D195E2-20C2-4DE3-84B8-A1F9D90CC418}" type="pres">
      <dgm:prSet presAssocID="{87265194-A9EC-41A1-AD40-1C01CA622DA9}" presName="parTrans" presStyleCnt="0"/>
      <dgm:spPr/>
    </dgm:pt>
    <dgm:pt modelId="{14A6881D-9898-43B8-BCB4-DC6D707C8A69}" type="pres">
      <dgm:prSet presAssocID="{75C71B5E-3811-4426-86F4-1CDDAC91253B}" presName="node" presStyleLbl="alignAccFollowNode1" presStyleIdx="0" presStyleCnt="3" custScaleX="154807" custLinFactNeighborX="75930" custLinFactNeighborY="1948">
        <dgm:presLayoutVars>
          <dgm:bulletEnabled val="1"/>
        </dgm:presLayoutVars>
      </dgm:prSet>
      <dgm:spPr/>
      <dgm:t>
        <a:bodyPr/>
        <a:lstStyle/>
        <a:p>
          <a:endParaRPr lang="ru-RU"/>
        </a:p>
      </dgm:t>
    </dgm:pt>
    <dgm:pt modelId="{597E7A79-D3BE-4D51-AE4E-E0FD9EB53451}" type="pres">
      <dgm:prSet presAssocID="{7CAA52E0-2119-46CD-928A-78F6DF81CB26}" presName="vSp" presStyleCnt="0"/>
      <dgm:spPr/>
    </dgm:pt>
    <dgm:pt modelId="{81D6BAA8-6D63-4E68-8461-5AF25F91B2E5}" type="pres">
      <dgm:prSet presAssocID="{93A97342-DD81-40CB-9F4A-3EAE777CC437}" presName="horFlow" presStyleCnt="0"/>
      <dgm:spPr/>
    </dgm:pt>
    <dgm:pt modelId="{0A1BCB42-3848-4911-BBE5-100F987D8A98}" type="pres">
      <dgm:prSet presAssocID="{93A97342-DD81-40CB-9F4A-3EAE777CC437}" presName="bigChev" presStyleLbl="node1" presStyleIdx="1" presStyleCnt="3"/>
      <dgm:spPr/>
      <dgm:t>
        <a:bodyPr/>
        <a:lstStyle/>
        <a:p>
          <a:endParaRPr lang="ru-RU"/>
        </a:p>
      </dgm:t>
    </dgm:pt>
    <dgm:pt modelId="{60FEB74C-BDA0-4D56-A466-6DE095536746}" type="pres">
      <dgm:prSet presAssocID="{425DD77E-C01C-4F3D-AC11-961DDEE56FC9}" presName="parTrans" presStyleCnt="0"/>
      <dgm:spPr/>
    </dgm:pt>
    <dgm:pt modelId="{47DDD07B-BD1F-4969-AED6-ADCA507883D3}" type="pres">
      <dgm:prSet presAssocID="{DE2AF38F-7051-4F57-BE85-6EA5EB24CD8F}" presName="node" presStyleLbl="alignAccFollowNode1" presStyleIdx="1" presStyleCnt="3" custScaleX="150071" custLinFactNeighborX="60147" custLinFactNeighborY="560">
        <dgm:presLayoutVars>
          <dgm:bulletEnabled val="1"/>
        </dgm:presLayoutVars>
      </dgm:prSet>
      <dgm:spPr/>
      <dgm:t>
        <a:bodyPr/>
        <a:lstStyle/>
        <a:p>
          <a:endParaRPr lang="ru-RU"/>
        </a:p>
      </dgm:t>
    </dgm:pt>
    <dgm:pt modelId="{E0A7990E-EB40-4938-BC1A-81290FBEB4E9}" type="pres">
      <dgm:prSet presAssocID="{93A97342-DD81-40CB-9F4A-3EAE777CC437}" presName="vSp" presStyleCnt="0"/>
      <dgm:spPr/>
    </dgm:pt>
    <dgm:pt modelId="{B5632646-8C8D-4073-AC07-7C7259262E93}" type="pres">
      <dgm:prSet presAssocID="{DF978DB5-6DC0-4DBD-AE7C-53353881D037}" presName="horFlow" presStyleCnt="0"/>
      <dgm:spPr/>
    </dgm:pt>
    <dgm:pt modelId="{34D90447-8125-42B6-A388-E2ECDF84C934}" type="pres">
      <dgm:prSet presAssocID="{DF978DB5-6DC0-4DBD-AE7C-53353881D037}" presName="bigChev" presStyleLbl="node1" presStyleIdx="2" presStyleCnt="3"/>
      <dgm:spPr/>
      <dgm:t>
        <a:bodyPr/>
        <a:lstStyle/>
        <a:p>
          <a:endParaRPr lang="ru-RU"/>
        </a:p>
      </dgm:t>
    </dgm:pt>
    <dgm:pt modelId="{5CEBA63B-0915-4198-A2B1-FA54BF13CE14}" type="pres">
      <dgm:prSet presAssocID="{D3D1E085-E4DC-433B-B75A-D6E13A663969}" presName="parTrans" presStyleCnt="0"/>
      <dgm:spPr/>
    </dgm:pt>
    <dgm:pt modelId="{21DE287B-D043-44A5-8194-4094D51D39D2}" type="pres">
      <dgm:prSet presAssocID="{B27FA18E-9580-40DD-AE95-6CE990E548C6}" presName="node" presStyleLbl="alignAccFollowNode1" presStyleIdx="2" presStyleCnt="3" custScaleX="149874" custLinFactNeighborX="44365" custLinFactNeighborY="-829">
        <dgm:presLayoutVars>
          <dgm:bulletEnabled val="1"/>
        </dgm:presLayoutVars>
      </dgm:prSet>
      <dgm:spPr/>
      <dgm:t>
        <a:bodyPr/>
        <a:lstStyle/>
        <a:p>
          <a:endParaRPr lang="ru-RU"/>
        </a:p>
      </dgm:t>
    </dgm:pt>
  </dgm:ptLst>
  <dgm:cxnLst>
    <dgm:cxn modelId="{8FD450C7-DADC-4216-BB2F-107F82FD8E87}" type="presOf" srcId="{7CAA52E0-2119-46CD-928A-78F6DF81CB26}" destId="{B3482539-B6F3-491C-A296-74FFC443376B}" srcOrd="0" destOrd="0" presId="urn:microsoft.com/office/officeart/2005/8/layout/lProcess3"/>
    <dgm:cxn modelId="{C6C5DACC-3375-4FD8-A244-DFB16D1FDDB3}" srcId="{DF978DB5-6DC0-4DBD-AE7C-53353881D037}" destId="{B27FA18E-9580-40DD-AE95-6CE990E548C6}" srcOrd="0" destOrd="0" parTransId="{D3D1E085-E4DC-433B-B75A-D6E13A663969}" sibTransId="{6071C6B5-5E4A-49C2-A41A-77885812E1EA}"/>
    <dgm:cxn modelId="{57824D4F-1A12-4951-9A2F-8AC0632797BD}" type="presOf" srcId="{019BE1D9-4093-4181-A948-B206C67C6CEF}" destId="{6696CAC3-56EF-4922-A48D-AA53B42E1FCA}" srcOrd="0" destOrd="0" presId="urn:microsoft.com/office/officeart/2005/8/layout/lProcess3"/>
    <dgm:cxn modelId="{596C78E3-9265-4639-ABFB-C056D6BC0010}" srcId="{019BE1D9-4093-4181-A948-B206C67C6CEF}" destId="{7CAA52E0-2119-46CD-928A-78F6DF81CB26}" srcOrd="0" destOrd="0" parTransId="{654AA125-E213-4631-AFB1-AD8797E1D209}" sibTransId="{28C84669-C4F6-4CB7-96D0-5C367C0758EF}"/>
    <dgm:cxn modelId="{4615BAAA-09C1-4C84-AD2B-A9E0DD2DAE2C}" srcId="{019BE1D9-4093-4181-A948-B206C67C6CEF}" destId="{93A97342-DD81-40CB-9F4A-3EAE777CC437}" srcOrd="1" destOrd="0" parTransId="{8A8B99AC-F5A1-48C2-B43B-029E3BA189EA}" sibTransId="{DF4B01AF-020D-47DD-A7FE-DD88B5C33FE4}"/>
    <dgm:cxn modelId="{477D9476-A13C-46A5-A416-E409A70995E5}" type="presOf" srcId="{DE2AF38F-7051-4F57-BE85-6EA5EB24CD8F}" destId="{47DDD07B-BD1F-4969-AED6-ADCA507883D3}" srcOrd="0" destOrd="0" presId="urn:microsoft.com/office/officeart/2005/8/layout/lProcess3"/>
    <dgm:cxn modelId="{2B0CAC8A-075E-4BDB-9229-0664EF25FA2D}" type="presOf" srcId="{75C71B5E-3811-4426-86F4-1CDDAC91253B}" destId="{14A6881D-9898-43B8-BCB4-DC6D707C8A69}" srcOrd="0" destOrd="0" presId="urn:microsoft.com/office/officeart/2005/8/layout/lProcess3"/>
    <dgm:cxn modelId="{2069696D-8B44-4D24-812C-2E131ED1AF44}" type="presOf" srcId="{B27FA18E-9580-40DD-AE95-6CE990E548C6}" destId="{21DE287B-D043-44A5-8194-4094D51D39D2}" srcOrd="0" destOrd="0" presId="urn:microsoft.com/office/officeart/2005/8/layout/lProcess3"/>
    <dgm:cxn modelId="{63F2CDD5-E774-49E6-9BA3-DBAF58BA6E85}" srcId="{019BE1D9-4093-4181-A948-B206C67C6CEF}" destId="{DF978DB5-6DC0-4DBD-AE7C-53353881D037}" srcOrd="2" destOrd="0" parTransId="{160C3379-562E-4AEF-85B1-82568019826D}" sibTransId="{903BE033-2319-4381-B626-ABC44FFD5F71}"/>
    <dgm:cxn modelId="{11BC7AB7-A269-492A-9958-4FC1E3915A0D}" type="presOf" srcId="{93A97342-DD81-40CB-9F4A-3EAE777CC437}" destId="{0A1BCB42-3848-4911-BBE5-100F987D8A98}" srcOrd="0" destOrd="0" presId="urn:microsoft.com/office/officeart/2005/8/layout/lProcess3"/>
    <dgm:cxn modelId="{869FB595-E7E0-4151-899A-14FA00407A01}" srcId="{93A97342-DD81-40CB-9F4A-3EAE777CC437}" destId="{DE2AF38F-7051-4F57-BE85-6EA5EB24CD8F}" srcOrd="0" destOrd="0" parTransId="{425DD77E-C01C-4F3D-AC11-961DDEE56FC9}" sibTransId="{A05E5DFF-23E1-41E9-BEAD-357E452E2086}"/>
    <dgm:cxn modelId="{6FD6E691-341D-4536-AE8F-2E51931BB12F}" type="presOf" srcId="{DF978DB5-6DC0-4DBD-AE7C-53353881D037}" destId="{34D90447-8125-42B6-A388-E2ECDF84C934}" srcOrd="0" destOrd="0" presId="urn:microsoft.com/office/officeart/2005/8/layout/lProcess3"/>
    <dgm:cxn modelId="{90490DC5-7702-49B2-A23B-172456B6CEDC}" srcId="{7CAA52E0-2119-46CD-928A-78F6DF81CB26}" destId="{75C71B5E-3811-4426-86F4-1CDDAC91253B}" srcOrd="0" destOrd="0" parTransId="{87265194-A9EC-41A1-AD40-1C01CA622DA9}" sibTransId="{B03684C5-5B83-45CF-8F59-40C4368B2BF1}"/>
    <dgm:cxn modelId="{E0DC9967-C4AF-4A43-AA61-A6FDC3475613}" type="presParOf" srcId="{6696CAC3-56EF-4922-A48D-AA53B42E1FCA}" destId="{A996533E-0B0D-4239-8C59-9E4892AFD93A}" srcOrd="0" destOrd="0" presId="urn:microsoft.com/office/officeart/2005/8/layout/lProcess3"/>
    <dgm:cxn modelId="{8C802725-BF60-4385-A892-CB6813EAFC3F}" type="presParOf" srcId="{A996533E-0B0D-4239-8C59-9E4892AFD93A}" destId="{B3482539-B6F3-491C-A296-74FFC443376B}" srcOrd="0" destOrd="0" presId="urn:microsoft.com/office/officeart/2005/8/layout/lProcess3"/>
    <dgm:cxn modelId="{79D223E2-CE1E-4234-B04A-DEDE8D04347E}" type="presParOf" srcId="{A996533E-0B0D-4239-8C59-9E4892AFD93A}" destId="{79D195E2-20C2-4DE3-84B8-A1F9D90CC418}" srcOrd="1" destOrd="0" presId="urn:microsoft.com/office/officeart/2005/8/layout/lProcess3"/>
    <dgm:cxn modelId="{83CABCBC-50D0-417E-B050-FFCA39C3DF2E}" type="presParOf" srcId="{A996533E-0B0D-4239-8C59-9E4892AFD93A}" destId="{14A6881D-9898-43B8-BCB4-DC6D707C8A69}" srcOrd="2" destOrd="0" presId="urn:microsoft.com/office/officeart/2005/8/layout/lProcess3"/>
    <dgm:cxn modelId="{0A33B379-E267-4287-B519-8B544B91BDD9}" type="presParOf" srcId="{6696CAC3-56EF-4922-A48D-AA53B42E1FCA}" destId="{597E7A79-D3BE-4D51-AE4E-E0FD9EB53451}" srcOrd="1" destOrd="0" presId="urn:microsoft.com/office/officeart/2005/8/layout/lProcess3"/>
    <dgm:cxn modelId="{95D0969F-6F8C-40E5-8C81-6731CD52F0C7}" type="presParOf" srcId="{6696CAC3-56EF-4922-A48D-AA53B42E1FCA}" destId="{81D6BAA8-6D63-4E68-8461-5AF25F91B2E5}" srcOrd="2" destOrd="0" presId="urn:microsoft.com/office/officeart/2005/8/layout/lProcess3"/>
    <dgm:cxn modelId="{D81FC726-1133-42B7-A2F0-186CFB2532C2}" type="presParOf" srcId="{81D6BAA8-6D63-4E68-8461-5AF25F91B2E5}" destId="{0A1BCB42-3848-4911-BBE5-100F987D8A98}" srcOrd="0" destOrd="0" presId="urn:microsoft.com/office/officeart/2005/8/layout/lProcess3"/>
    <dgm:cxn modelId="{5D8FC329-7AAB-4B02-8FA1-C8E71128BAC0}" type="presParOf" srcId="{81D6BAA8-6D63-4E68-8461-5AF25F91B2E5}" destId="{60FEB74C-BDA0-4D56-A466-6DE095536746}" srcOrd="1" destOrd="0" presId="urn:microsoft.com/office/officeart/2005/8/layout/lProcess3"/>
    <dgm:cxn modelId="{B7C61304-53A5-4C95-8378-A6F76A82E601}" type="presParOf" srcId="{81D6BAA8-6D63-4E68-8461-5AF25F91B2E5}" destId="{47DDD07B-BD1F-4969-AED6-ADCA507883D3}" srcOrd="2" destOrd="0" presId="urn:microsoft.com/office/officeart/2005/8/layout/lProcess3"/>
    <dgm:cxn modelId="{F520F390-0D4D-4E56-B4D0-A902118C1AA2}" type="presParOf" srcId="{6696CAC3-56EF-4922-A48D-AA53B42E1FCA}" destId="{E0A7990E-EB40-4938-BC1A-81290FBEB4E9}" srcOrd="3" destOrd="0" presId="urn:microsoft.com/office/officeart/2005/8/layout/lProcess3"/>
    <dgm:cxn modelId="{0EE35A39-972C-4E10-B14D-9791C55EAA4C}" type="presParOf" srcId="{6696CAC3-56EF-4922-A48D-AA53B42E1FCA}" destId="{B5632646-8C8D-4073-AC07-7C7259262E93}" srcOrd="4" destOrd="0" presId="urn:microsoft.com/office/officeart/2005/8/layout/lProcess3"/>
    <dgm:cxn modelId="{BF87A281-660B-42B0-BB25-8D9D3A4D4D09}" type="presParOf" srcId="{B5632646-8C8D-4073-AC07-7C7259262E93}" destId="{34D90447-8125-42B6-A388-E2ECDF84C934}" srcOrd="0" destOrd="0" presId="urn:microsoft.com/office/officeart/2005/8/layout/lProcess3"/>
    <dgm:cxn modelId="{C50ECE08-8D4C-4956-8B02-91FF2B345EE3}" type="presParOf" srcId="{B5632646-8C8D-4073-AC07-7C7259262E93}" destId="{5CEBA63B-0915-4198-A2B1-FA54BF13CE14}" srcOrd="1" destOrd="0" presId="urn:microsoft.com/office/officeart/2005/8/layout/lProcess3"/>
    <dgm:cxn modelId="{A9208761-AE90-47A0-B439-6DCB3B3A656A}" type="presParOf" srcId="{B5632646-8C8D-4073-AC07-7C7259262E93}" destId="{21DE287B-D043-44A5-8194-4094D51D39D2}"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82539-B6F3-491C-A296-74FFC443376B}">
      <dsp:nvSpPr>
        <dsp:cNvPr id="0" name=""/>
        <dsp:cNvSpPr/>
      </dsp:nvSpPr>
      <dsp:spPr>
        <a:xfrm>
          <a:off x="341948" y="1972"/>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доходы,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972"/>
        <a:ext cx="2089065" cy="1392709"/>
      </dsp:txXfrm>
    </dsp:sp>
    <dsp:sp modelId="{14A6881D-9898-43B8-BCB4-DC6D707C8A69}">
      <dsp:nvSpPr>
        <dsp:cNvPr id="0" name=""/>
        <dsp:cNvSpPr/>
      </dsp:nvSpPr>
      <dsp:spPr>
        <a:xfrm>
          <a:off x="3713041" y="142870"/>
          <a:ext cx="4473724"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63 163,0</a:t>
          </a:r>
        </a:p>
      </dsp:txBody>
      <dsp:txXfrm>
        <a:off x="4291015" y="142870"/>
        <a:ext cx="3317776" cy="1155948"/>
      </dsp:txXfrm>
    </dsp:sp>
    <dsp:sp modelId="{0A1BCB42-3848-4911-BBE5-100F987D8A98}">
      <dsp:nvSpPr>
        <dsp:cNvPr id="0" name=""/>
        <dsp:cNvSpPr/>
      </dsp:nvSpPr>
      <dsp:spPr>
        <a:xfrm>
          <a:off x="341948" y="1589661"/>
          <a:ext cx="3481774" cy="1392709"/>
        </a:xfrm>
        <a:prstGeom prst="chevron">
          <a:avLst/>
        </a:prstGeom>
        <a:gradFill rotWithShape="1">
          <a:gsLst>
            <a:gs pos="0">
              <a:schemeClr val="accent1">
                <a:shade val="63000"/>
              </a:schemeClr>
            </a:gs>
            <a:gs pos="30000">
              <a:schemeClr val="accent1">
                <a:shade val="90000"/>
                <a:satMod val="110000"/>
              </a:schemeClr>
            </a:gs>
            <a:gs pos="45000">
              <a:schemeClr val="accent1">
                <a:shade val="100000"/>
                <a:satMod val="118000"/>
              </a:schemeClr>
            </a:gs>
            <a:gs pos="55000">
              <a:schemeClr val="accent1">
                <a:shade val="100000"/>
                <a:satMod val="118000"/>
              </a:schemeClr>
            </a:gs>
            <a:gs pos="73000">
              <a:schemeClr val="accent1">
                <a:shade val="90000"/>
                <a:satMod val="110000"/>
              </a:schemeClr>
            </a:gs>
            <a:gs pos="100000">
              <a:schemeClr val="accent1">
                <a:shade val="63000"/>
              </a:schemeClr>
            </a:gs>
          </a:gsLst>
          <a:lin ang="950000" scaled="1"/>
        </a:gradFill>
        <a:ln>
          <a:noFill/>
        </a:ln>
        <a:effectLst>
          <a:glow rad="101600">
            <a:schemeClr val="accent1">
              <a:satMod val="175000"/>
              <a:alpha val="40000"/>
            </a:schemeClr>
          </a:glow>
          <a:innerShdw blurRad="114300">
            <a:prstClr val="black"/>
          </a:innerShdw>
        </a:effectLst>
        <a:scene3d>
          <a:camera prst="orthographicFront" fov="0">
            <a:rot lat="0" lon="0" rev="0"/>
          </a:camera>
          <a:lightRig rig="soft" dir="t">
            <a:rot lat="0" lon="0" rev="2700000"/>
          </a:lightRig>
        </a:scene3d>
        <a:sp3d prstMaterial="matte">
          <a:bevelT w="50800" h="50800"/>
          <a:contourClr>
            <a:schemeClr val="accen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расходы,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589661"/>
        <a:ext cx="2089065" cy="1392709"/>
      </dsp:txXfrm>
    </dsp:sp>
    <dsp:sp modelId="{47DDD07B-BD1F-4969-AED6-ADCA507883D3}">
      <dsp:nvSpPr>
        <dsp:cNvPr id="0" name=""/>
        <dsp:cNvSpPr/>
      </dsp:nvSpPr>
      <dsp:spPr>
        <a:xfrm>
          <a:off x="3643336" y="1714514"/>
          <a:ext cx="4336860"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63 950,9</a:t>
          </a:r>
          <a:endParaRPr lang="ru-RU" sz="3600" b="1" kern="1200" dirty="0"/>
        </a:p>
      </dsp:txBody>
      <dsp:txXfrm>
        <a:off x="4221310" y="1714514"/>
        <a:ext cx="3180912" cy="1155948"/>
      </dsp:txXfrm>
    </dsp:sp>
    <dsp:sp modelId="{34D90447-8125-42B6-A388-E2ECDF84C934}">
      <dsp:nvSpPr>
        <dsp:cNvPr id="0" name=""/>
        <dsp:cNvSpPr/>
      </dsp:nvSpPr>
      <dsp:spPr>
        <a:xfrm>
          <a:off x="341948" y="3177350"/>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дефицит,</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3177350"/>
        <a:ext cx="2089065" cy="1392709"/>
      </dsp:txXfrm>
    </dsp:sp>
    <dsp:sp modelId="{21DE287B-D043-44A5-8194-4094D51D39D2}">
      <dsp:nvSpPr>
        <dsp:cNvPr id="0" name=""/>
        <dsp:cNvSpPr/>
      </dsp:nvSpPr>
      <dsp:spPr>
        <a:xfrm>
          <a:off x="3571901" y="3286147"/>
          <a:ext cx="4331167"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prst="angle"/>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787,9</a:t>
          </a:r>
          <a:endParaRPr lang="ru-RU" sz="3600" b="1" kern="1200" dirty="0"/>
        </a:p>
      </dsp:txBody>
      <dsp:txXfrm>
        <a:off x="4149875" y="3286147"/>
        <a:ext cx="3175219" cy="115594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0.82143</cdr:x>
      <cdr:y>0.09722</cdr:y>
    </cdr:from>
    <cdr:to>
      <cdr:x>0.84821</cdr:x>
      <cdr:y>0.73611</cdr:y>
    </cdr:to>
    <cdr:sp macro="" textlink="">
      <cdr:nvSpPr>
        <cdr:cNvPr id="4" name="Правая фигурная скобка 1"/>
        <cdr:cNvSpPr/>
      </cdr:nvSpPr>
      <cdr:spPr>
        <a:xfrm xmlns:a="http://schemas.openxmlformats.org/drawingml/2006/main">
          <a:off x="6572296" y="500066"/>
          <a:ext cx="214314" cy="3286148"/>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ru-RU" sz="1100" dirty="0"/>
        </a:p>
      </cdr:txBody>
    </cdr:sp>
  </cdr:relSizeAnchor>
  <cdr:relSizeAnchor xmlns:cdr="http://schemas.openxmlformats.org/drawingml/2006/chartDrawing">
    <cdr:from>
      <cdr:x>0.84584</cdr:x>
      <cdr:y>0.38889</cdr:y>
    </cdr:from>
    <cdr:to>
      <cdr:x>0.99107</cdr:x>
      <cdr:y>0.47222</cdr:y>
    </cdr:to>
    <cdr:sp macro="" textlink="">
      <cdr:nvSpPr>
        <cdr:cNvPr id="5" name="TextBox 2"/>
        <cdr:cNvSpPr txBox="1"/>
      </cdr:nvSpPr>
      <cdr:spPr>
        <a:xfrm xmlns:a="http://schemas.openxmlformats.org/drawingml/2006/main">
          <a:off x="6767613" y="2000265"/>
          <a:ext cx="1161994" cy="4286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63 163,0</a:t>
          </a:r>
        </a:p>
        <a:p xmlns:a="http://schemas.openxmlformats.org/drawingml/2006/main">
          <a:endParaRPr lang="ru-RU" sz="1200" b="1" dirty="0">
            <a:latin typeface="Times New Roman" pitchFamily="18" charset="0"/>
            <a:cs typeface="Times New Roman" pitchFamily="18" charset="0"/>
          </a:endParaRPr>
        </a:p>
      </cdr:txBody>
    </cdr:sp>
  </cdr:relSizeAnchor>
  <cdr:relSizeAnchor xmlns:cdr="http://schemas.openxmlformats.org/drawingml/2006/chartDrawing">
    <cdr:from>
      <cdr:x>0.49107</cdr:x>
      <cdr:y>0.125</cdr:y>
    </cdr:from>
    <cdr:to>
      <cdr:x>0.50091</cdr:x>
      <cdr:y>0.7566</cdr:y>
    </cdr:to>
    <cdr:sp macro="" textlink="">
      <cdr:nvSpPr>
        <cdr:cNvPr id="2" name="Правая фигурная скобка 1"/>
        <cdr:cNvSpPr/>
      </cdr:nvSpPr>
      <cdr:spPr>
        <a:xfrm xmlns:a="http://schemas.openxmlformats.org/drawingml/2006/main">
          <a:off x="3929089" y="642942"/>
          <a:ext cx="78719" cy="3248657"/>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dirty="0"/>
        </a:p>
      </cdr:txBody>
    </cdr:sp>
  </cdr:relSizeAnchor>
  <cdr:relSizeAnchor xmlns:cdr="http://schemas.openxmlformats.org/drawingml/2006/chartDrawing">
    <cdr:from>
      <cdr:x>0.49107</cdr:x>
      <cdr:y>0.38889</cdr:y>
    </cdr:from>
    <cdr:to>
      <cdr:x>0.66056</cdr:x>
      <cdr:y>0.42986</cdr:y>
    </cdr:to>
    <cdr:sp macro="" textlink="">
      <cdr:nvSpPr>
        <cdr:cNvPr id="3" name="TextBox 2"/>
        <cdr:cNvSpPr txBox="1"/>
      </cdr:nvSpPr>
      <cdr:spPr>
        <a:xfrm xmlns:a="http://schemas.openxmlformats.org/drawingml/2006/main">
          <a:off x="3929090" y="2000264"/>
          <a:ext cx="1356099" cy="2107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62 220,1</a:t>
          </a:r>
        </a:p>
        <a:p xmlns:a="http://schemas.openxmlformats.org/drawingml/2006/main">
          <a:endParaRPr lang="ru-RU" sz="1200" b="1" dirty="0" smtClean="0">
            <a:latin typeface="Times New Roman" pitchFamily="18" charset="0"/>
            <a:cs typeface="Times New Roman" pitchFamily="18" charset="0"/>
          </a:endParaRPr>
        </a:p>
      </cdr:txBody>
    </cdr:sp>
  </cdr:relSizeAnchor>
  <cdr:relSizeAnchor xmlns:cdr="http://schemas.openxmlformats.org/drawingml/2006/chartDrawing">
    <cdr:from>
      <cdr:x>0.37706</cdr:x>
      <cdr:y>0</cdr:y>
    </cdr:from>
    <cdr:to>
      <cdr:x>0.75779</cdr:x>
      <cdr:y>0.11111</cdr:y>
    </cdr:to>
    <cdr:sp macro="" textlink="">
      <cdr:nvSpPr>
        <cdr:cNvPr id="6" name="TextBox 5"/>
        <cdr:cNvSpPr txBox="1"/>
      </cdr:nvSpPr>
      <cdr:spPr>
        <a:xfrm xmlns:a="http://schemas.openxmlformats.org/drawingml/2006/main">
          <a:off x="3016878" y="0"/>
          <a:ext cx="3046242" cy="5715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ru-RU" sz="1200" b="1" dirty="0" smtClean="0">
              <a:latin typeface="Times New Roman" pitchFamily="18" charset="0"/>
              <a:cs typeface="Times New Roman" pitchFamily="18" charset="0"/>
            </a:rPr>
            <a:t>Исполнение от уточненного  плана за 2021 год составило 102%</a:t>
          </a:r>
          <a:endParaRPr lang="ru-RU" sz="1200" b="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0.45477</cdr:x>
      <cdr:y>0.3662</cdr:y>
    </cdr:from>
    <cdr:to>
      <cdr:x>0.48673</cdr:x>
      <cdr:y>0.77532</cdr:y>
    </cdr:to>
    <cdr:sp macro="" textlink="">
      <cdr:nvSpPr>
        <cdr:cNvPr id="2" name="Правая фигурная скобка 1"/>
        <cdr:cNvSpPr>
          <a:spLocks xmlns:a="http://schemas.openxmlformats.org/drawingml/2006/main"/>
        </cdr:cNvSpPr>
      </cdr:nvSpPr>
      <cdr:spPr>
        <a:xfrm xmlns:a="http://schemas.openxmlformats.org/drawingml/2006/main">
          <a:off x="2858897" y="1857389"/>
          <a:ext cx="200935" cy="2075124"/>
        </a:xfrm>
        <a:prstGeom xmlns:a="http://schemas.openxmlformats.org/drawingml/2006/main" prst="rightBrace">
          <a:avLst>
            <a:gd name="adj1" fmla="val 8333"/>
            <a:gd name="adj2" fmla="val 49644"/>
          </a:avLst>
        </a:prstGeom>
        <a:noFill xmlns:a="http://schemas.openxmlformats.org/drawingml/2006/main"/>
        <a:ln xmlns:a="http://schemas.openxmlformats.org/drawingml/2006/main" w="19050" cap="rnd" cmpd="sng">
          <a:solidFill>
            <a:schemeClr val="tx1"/>
          </a:solidFill>
        </a:ln>
        <a:scene3d xmlns:a="http://schemas.openxmlformats.org/drawingml/2006/main">
          <a:camera prst="orthographicFront"/>
          <a:lightRig rig="threePt" dir="t"/>
        </a:scene3d>
        <a:sp3d xmlns:a="http://schemas.openxmlformats.org/drawingml/2006/main">
          <a:extrusionClr>
            <a:schemeClr val="tx1"/>
          </a:extrusionClr>
          <a:contourClr>
            <a:schemeClr val="tx1"/>
          </a:contourClr>
        </a:sp3d>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p xmlns:a="http://schemas.openxmlformats.org/drawingml/2006/main">
          <a:endParaRPr lang="ru-RU"/>
        </a:p>
      </cdr:txBody>
    </cdr:sp>
  </cdr:relSizeAnchor>
  <cdr:relSizeAnchor xmlns:cdr="http://schemas.openxmlformats.org/drawingml/2006/chartDrawing">
    <cdr:from>
      <cdr:x>0.47782</cdr:x>
      <cdr:y>0.40655</cdr:y>
    </cdr:from>
    <cdr:to>
      <cdr:x>0.6044</cdr:x>
      <cdr:y>0.73988</cdr:y>
    </cdr:to>
    <cdr:sp macro="" textlink="">
      <cdr:nvSpPr>
        <cdr:cNvPr id="3" name="TextBox 2"/>
        <cdr:cNvSpPr txBox="1"/>
      </cdr:nvSpPr>
      <cdr:spPr>
        <a:xfrm xmlns:a="http://schemas.openxmlformats.org/drawingml/2006/main">
          <a:off x="3003832" y="2062084"/>
          <a:ext cx="795746" cy="1690683"/>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algn="ctr"/>
          <a:r>
            <a:rPr lang="ru-RU" sz="1400" b="1" dirty="0" smtClean="0">
              <a:latin typeface="Times New Roman" pitchFamily="18" charset="0"/>
              <a:cs typeface="Times New Roman" pitchFamily="18" charset="0"/>
            </a:rPr>
            <a:t>6 479,4</a:t>
          </a:r>
        </a:p>
        <a:p xmlns:a="http://schemas.openxmlformats.org/drawingml/2006/main">
          <a:pPr algn="ctr"/>
          <a:r>
            <a:rPr lang="ru-RU" sz="1400" b="1" dirty="0" smtClean="0">
              <a:latin typeface="Times New Roman" pitchFamily="18" charset="0"/>
              <a:cs typeface="Times New Roman" pitchFamily="18" charset="0"/>
            </a:rPr>
            <a:t>тыс.рублей</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cdr:x>
      <cdr:y>0.04225</cdr:y>
    </cdr:from>
    <cdr:to>
      <cdr:x>0.22785</cdr:x>
      <cdr:y>0.11268</cdr:y>
    </cdr:to>
    <cdr:sp macro="" textlink="">
      <cdr:nvSpPr>
        <cdr:cNvPr id="4" name="TextBox 3"/>
        <cdr:cNvSpPr txBox="1"/>
      </cdr:nvSpPr>
      <cdr:spPr>
        <a:xfrm xmlns:a="http://schemas.openxmlformats.org/drawingml/2006/main">
          <a:off x="0" y="214314"/>
          <a:ext cx="1285884"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ru-RU" sz="1400" dirty="0" smtClean="0">
              <a:latin typeface="Times New Roman" pitchFamily="18" charset="0"/>
              <a:cs typeface="Times New Roman" pitchFamily="18" charset="0"/>
            </a:rPr>
            <a:t>тыс. рублей</a:t>
          </a:r>
          <a:endParaRPr lang="ru-RU" sz="14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5B091E62-8B68-4474-8F1D-44C7CB36F986}" type="datetimeFigureOut">
              <a:rPr lang="ru-RU" smtClean="0"/>
              <a:pPr/>
              <a:t>15.02.2022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037C60DC-AEB3-4BAD-98CB-29679DCD131D}" type="slidenum">
              <a:rPr lang="ru-RU" smtClean="0"/>
              <a:pPr/>
              <a:t>‹#›</a:t>
            </a:fld>
            <a:endParaRPr lang="ru-RU"/>
          </a:p>
        </p:txBody>
      </p:sp>
    </p:spTree>
    <p:extLst>
      <p:ext uri="{BB962C8B-B14F-4D97-AF65-F5344CB8AC3E}">
        <p14:creationId xmlns:p14="http://schemas.microsoft.com/office/powerpoint/2010/main" val="166031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ctr">
              <a:lnSpc>
                <a:spcPct val="150000"/>
              </a:lnSpc>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effectLst/>
                <a:latin typeface="+mn-lt"/>
                <a:ea typeface="+mn-ea"/>
                <a:cs typeface="+mn-cs"/>
              </a:rPr>
              <a:t>Основные показатели исполнения бюджета автономного округа за 2012 год сложились следующие:</a:t>
            </a:r>
          </a:p>
          <a:p>
            <a:r>
              <a:rPr lang="ru-RU" sz="1200" kern="1200" dirty="0" smtClean="0">
                <a:solidFill>
                  <a:schemeClr val="tx1"/>
                </a:solidFill>
                <a:effectLst/>
                <a:latin typeface="+mn-lt"/>
                <a:ea typeface="+mn-ea"/>
                <a:cs typeface="+mn-cs"/>
              </a:rPr>
              <a:t>доходы составили 36 977,9 млн. рублей, </a:t>
            </a:r>
            <a:r>
              <a:rPr lang="ru-RU" sz="1200" i="1" kern="1200" dirty="0" smtClean="0">
                <a:solidFill>
                  <a:schemeClr val="tx1"/>
                </a:solidFill>
                <a:effectLst/>
                <a:latin typeface="+mn-lt"/>
                <a:ea typeface="+mn-ea"/>
                <a:cs typeface="+mn-cs"/>
              </a:rPr>
              <a:t>или с ростом на 109,6%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расходы составили 36 662,0 млн. рублей, </a:t>
            </a:r>
            <a:r>
              <a:rPr lang="ru-RU" sz="1200" i="1" kern="1200" dirty="0" smtClean="0">
                <a:solidFill>
                  <a:schemeClr val="tx1"/>
                </a:solidFill>
                <a:effectLst/>
                <a:latin typeface="+mn-lt"/>
                <a:ea typeface="+mn-ea"/>
                <a:cs typeface="+mn-cs"/>
              </a:rPr>
              <a:t>или с ростом на 111,9%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профицит бюджета автономного округа сложился в  сумме 315,9 млн. рублей. </a:t>
            </a:r>
            <a:r>
              <a:rPr lang="ru-RU" sz="1200" i="1" kern="1200" dirty="0" smtClean="0">
                <a:solidFill>
                  <a:schemeClr val="tx1"/>
                </a:solidFill>
                <a:effectLst/>
                <a:latin typeface="+mn-lt"/>
                <a:ea typeface="+mn-ea"/>
                <a:cs typeface="+mn-cs"/>
              </a:rPr>
              <a:t>(В 2011 году  бюджет был исполнен с профицитом в сумме 981,7 тыс.рублей).</a:t>
            </a:r>
            <a:r>
              <a:rPr lang="ru-RU" sz="1200" kern="1200" dirty="0" smtClean="0">
                <a:solidFill>
                  <a:schemeClr val="tx1"/>
                </a:solidFill>
                <a:effectLst/>
                <a:latin typeface="+mn-lt"/>
                <a:ea typeface="+mn-ea"/>
                <a:cs typeface="+mn-cs"/>
              </a:rPr>
              <a:t> </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Доходы бюджета с.п.Каркатеевы за 2012 год исполнены на 99,8% к уточнённому плану на год. </a:t>
            </a:r>
            <a:endParaRPr lang="ru-RU" sz="1200" kern="1200" dirty="0" smtClean="0">
              <a:solidFill>
                <a:srgbClr val="FF0000"/>
              </a:solidFill>
              <a:effectLst/>
              <a:latin typeface="+mn-lt"/>
              <a:ea typeface="+mn-ea"/>
              <a:cs typeface="+mn-cs"/>
            </a:endParaRPr>
          </a:p>
          <a:p>
            <a:r>
              <a:rPr lang="ru-RU" sz="1200" kern="1200" dirty="0" smtClean="0">
                <a:solidFill>
                  <a:schemeClr val="tx1"/>
                </a:solidFill>
                <a:effectLst/>
                <a:latin typeface="+mn-lt"/>
                <a:ea typeface="+mn-ea"/>
                <a:cs typeface="+mn-cs"/>
              </a:rPr>
              <a:t>	Налоговые и неналоговые доходы бюджета исполнены в общей сумме 11 229,0 тыс.рублей. Относительно 2011 года отмечается рост по налоговым доходам в целом на  1 719,2 тыс. рублей. Данный вид</a:t>
            </a:r>
            <a:r>
              <a:rPr lang="ru-RU" sz="1200" kern="1200" baseline="0" dirty="0" smtClean="0">
                <a:solidFill>
                  <a:schemeClr val="tx1"/>
                </a:solidFill>
                <a:effectLst/>
                <a:latin typeface="+mn-lt"/>
                <a:ea typeface="+mn-ea"/>
                <a:cs typeface="+mn-cs"/>
              </a:rPr>
              <a:t> дохода вырос на 2,9% </a:t>
            </a:r>
            <a:r>
              <a:rPr lang="ru-RU" sz="1200" kern="1200" dirty="0" smtClean="0">
                <a:solidFill>
                  <a:schemeClr val="tx1"/>
                </a:solidFill>
                <a:effectLst/>
                <a:latin typeface="+mn-lt"/>
                <a:ea typeface="+mn-ea"/>
                <a:cs typeface="+mn-cs"/>
              </a:rPr>
              <a:t>и составил 91,6%. </a:t>
            </a:r>
          </a:p>
          <a:p>
            <a:r>
              <a:rPr lang="ru-RU" sz="1200" kern="1200" dirty="0" smtClean="0">
                <a:solidFill>
                  <a:schemeClr val="tx1"/>
                </a:solidFill>
                <a:effectLst/>
                <a:latin typeface="+mn-lt"/>
                <a:ea typeface="+mn-ea"/>
                <a:cs typeface="+mn-cs"/>
              </a:rPr>
              <a:t>	Безвозмездные поступления в доходах бюджета с.п.Каркатеевы за 2012 год составили 25 748,9 тыс.рублей. </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3</a:t>
            </a:fld>
            <a:endParaRPr lang="ru-RU"/>
          </a:p>
        </p:txBody>
      </p:sp>
    </p:spTree>
    <p:extLst>
      <p:ext uri="{BB962C8B-B14F-4D97-AF65-F5344CB8AC3E}">
        <p14:creationId xmlns:p14="http://schemas.microsoft.com/office/powerpoint/2010/main" val="18928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4</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6</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4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Расходы созданного в округе дорожного фонда в 2012 году составили  5 425,7 млн. рублей, в том числе за счет средств федерального бюджета в размере 786,9 млн. рублей, за счет средств бюджета Томской области в размере 100,0 млн. рублей. Выделенный объем средств позволил:</a:t>
            </a:r>
          </a:p>
          <a:p>
            <a:r>
              <a:rPr lang="ru-RU" sz="1200" kern="1200" dirty="0" smtClean="0">
                <a:solidFill>
                  <a:schemeClr val="tx1"/>
                </a:solidFill>
                <a:effectLst/>
                <a:latin typeface="+mn-lt"/>
                <a:ea typeface="+mn-ea"/>
                <a:cs typeface="+mn-cs"/>
              </a:rPr>
              <a:t>ввести в эксплуатацию 35,7 км законченных строительством автомобильных дорог общего пользования регионального и межмуниципального значения;</a:t>
            </a:r>
          </a:p>
          <a:p>
            <a:r>
              <a:rPr lang="ru-RU" sz="1200" kern="1200" dirty="0" smtClean="0">
                <a:solidFill>
                  <a:schemeClr val="tx1"/>
                </a:solidFill>
                <a:effectLst/>
                <a:latin typeface="+mn-lt"/>
                <a:ea typeface="+mn-ea"/>
                <a:cs typeface="+mn-cs"/>
              </a:rPr>
              <a:t>осуществить 30,4 км текущего ремонта автомобильных дорог общего пользования регионального и межмуниципального значения; </a:t>
            </a:r>
          </a:p>
          <a:p>
            <a:r>
              <a:rPr lang="ru-RU" sz="1200" kern="1200" dirty="0" smtClean="0">
                <a:solidFill>
                  <a:schemeClr val="tx1"/>
                </a:solidFill>
                <a:effectLst/>
                <a:latin typeface="+mn-lt"/>
                <a:ea typeface="+mn-ea"/>
                <a:cs typeface="+mn-cs"/>
              </a:rPr>
              <a:t>обустроить опасные участки улично-дорожной сети дорожными ограждениями и произвести замену ограждений, не отвечающих требованиям нормативов протяженностью 12,3 км;</a:t>
            </a:r>
          </a:p>
          <a:p>
            <a:r>
              <a:rPr lang="ru-RU" sz="1200" kern="1200" dirty="0" smtClean="0">
                <a:solidFill>
                  <a:schemeClr val="tx1"/>
                </a:solidFill>
                <a:effectLst/>
                <a:latin typeface="+mn-lt"/>
                <a:ea typeface="+mn-ea"/>
                <a:cs typeface="+mn-cs"/>
              </a:rPr>
              <a:t>оборудовать искусственным освещением автомобильные дороги в местах с повышенной интенсивностью движения, очагах аварийности протяженностью 6,0 км;</a:t>
            </a:r>
          </a:p>
          <a:p>
            <a:r>
              <a:rPr lang="ru-RU" sz="1200" kern="1200" dirty="0" smtClean="0">
                <a:solidFill>
                  <a:schemeClr val="tx1"/>
                </a:solidFill>
                <a:effectLst/>
                <a:latin typeface="+mn-lt"/>
                <a:ea typeface="+mn-ea"/>
                <a:cs typeface="+mn-cs"/>
              </a:rPr>
              <a:t>содержать в нормативном состоянии 2 573,8 км действующей сети автомобильных дорог общего пользования на территории автономного округа,  2 791,9 км зимних автомобильных дорог и 17,1 км ледовых переправ общего пользования межмуниципального значения.</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32EFB1B6-7DB8-42D5-AA29-1ED5493270AA}" type="slidenum">
              <a:rPr lang="ru-RU" smtClean="0"/>
              <a:pPr/>
              <a:t>7</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solidFill>
                <a:effectLst/>
                <a:uLnTx/>
                <a:uFillTx/>
                <a:latin typeface="+mn-lt"/>
                <a:ea typeface="+mn-ea"/>
                <a:cs typeface="+mn-cs"/>
              </a:rPr>
              <a:t>	В течение 2012 года межбюджетные трансферты муниципального образования сельское поселение Каркатеевы были увеличены против первоначального плана на 18 174,9,9 тыс.рублей. Основное увеличение произошло по дотации на поддержку мер по обеспечению сбалансированности бюджета поселения. </a:t>
            </a:r>
            <a:r>
              <a:rPr kumimoji="0" lang="ru-RU"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Также были увеличены иные межбюджетные трансферты на 5 575,5 тыс. рублей.</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8</a:t>
            </a:fld>
            <a:endParaRPr lang="ru-RU" dirty="0"/>
          </a:p>
        </p:txBody>
      </p:sp>
    </p:spTree>
    <p:extLst>
      <p:ext uri="{BB962C8B-B14F-4D97-AF65-F5344CB8AC3E}">
        <p14:creationId xmlns:p14="http://schemas.microsoft.com/office/powerpoint/2010/main" val="270859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	</a:t>
            </a:r>
            <a:r>
              <a:rPr lang="ru-RU" sz="1200" kern="1200" dirty="0" smtClean="0">
                <a:solidFill>
                  <a:schemeClr val="tx1"/>
                </a:solidFill>
                <a:effectLst/>
                <a:latin typeface="+mn-lt"/>
                <a:ea typeface="+mn-ea"/>
                <a:cs typeface="+mn-cs"/>
              </a:rPr>
              <a:t>Расходы бюджета автономного округа, сформированные программно-целевым методом исполнены в сумме 54 094,7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Их удельный вес в общей сумме расходов составил 32,2%.  Прирост данных расходов к аналогичному периоду 2011 года составил 10 198,0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23,2%. </a:t>
            </a:r>
          </a:p>
          <a:p>
            <a:r>
              <a:rPr lang="ru-RU" sz="1200" kern="1200" dirty="0" smtClean="0">
                <a:solidFill>
                  <a:schemeClr val="tx1"/>
                </a:solidFill>
                <a:effectLst/>
                <a:latin typeface="+mn-lt"/>
                <a:ea typeface="+mn-ea"/>
                <a:cs typeface="+mn-cs"/>
              </a:rPr>
              <a:t>Ежегодно перечень целевых программ автономного округа пересматривается,  дополняется новыми программами и направлениями. Так, если в 2011 году из бюджета автономного округа на реализацию 27 целевых программ автономного округа было направлено 41 416,3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то в 2012 году на реализацию  уже  33 целевых программ автономного округа было направлено  - 50 640,7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что на 9 224,4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на 22,3% больше. </a:t>
            </a:r>
          </a:p>
          <a:p>
            <a:r>
              <a:rPr lang="ru-RU" sz="1200" kern="1200" dirty="0" smtClean="0">
                <a:solidFill>
                  <a:schemeClr val="tx1"/>
                </a:solidFill>
                <a:effectLst/>
                <a:latin typeface="+mn-lt"/>
                <a:ea typeface="+mn-ea"/>
                <a:cs typeface="+mn-cs"/>
              </a:rPr>
              <a:t>В общей сумме расходов на</a:t>
            </a:r>
            <a:r>
              <a:rPr lang="ru-RU" sz="1200" kern="1200" baseline="0" dirty="0" smtClean="0">
                <a:solidFill>
                  <a:schemeClr val="tx1"/>
                </a:solidFill>
                <a:effectLst/>
                <a:latin typeface="+mn-lt"/>
                <a:ea typeface="+mn-ea"/>
                <a:cs typeface="+mn-cs"/>
              </a:rPr>
              <a:t> реализацию целевых программ автономного округа </a:t>
            </a:r>
            <a:r>
              <a:rPr lang="ru-RU" sz="1200" kern="1200" dirty="0" smtClean="0">
                <a:solidFill>
                  <a:schemeClr val="tx1"/>
                </a:solidFill>
                <a:effectLst/>
                <a:latin typeface="+mn-lt"/>
                <a:ea typeface="+mn-ea"/>
                <a:cs typeface="+mn-cs"/>
              </a:rPr>
              <a:t>львиную долю  занимают расходы на программы в сфере  жилищного строительства и коммунального хозяйства - 40,7% или 20 608,8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на реализацию программ социально – культурной направленности занимают в общем объеме расходов на целевые программы - 30,3% или           15 348,5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в рамках целевых программ автономного округа, направленные на развитие отраслей экономики исполнены в 2012 году в сумме                                      10 830,0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a:t>
            </a:r>
            <a:r>
              <a:rPr lang="ru-RU" sz="1200" kern="1200" baseline="0" dirty="0" smtClean="0">
                <a:solidFill>
                  <a:schemeClr val="tx1"/>
                </a:solidFill>
                <a:effectLst/>
                <a:latin typeface="+mn-lt"/>
                <a:ea typeface="+mn-ea"/>
                <a:cs typeface="+mn-cs"/>
              </a:rPr>
              <a:t> что на 2 962,2 </a:t>
            </a:r>
            <a:r>
              <a:rPr lang="ru-RU" sz="1200" kern="1200" baseline="0" dirty="0" err="1" smtClean="0">
                <a:solidFill>
                  <a:schemeClr val="tx1"/>
                </a:solidFill>
                <a:effectLst/>
                <a:latin typeface="+mn-lt"/>
                <a:ea typeface="+mn-ea"/>
                <a:cs typeface="+mn-cs"/>
              </a:rPr>
              <a:t>млн.рублей</a:t>
            </a:r>
            <a:r>
              <a:rPr lang="ru-RU" sz="1200" kern="1200" baseline="0" dirty="0" smtClean="0">
                <a:solidFill>
                  <a:schemeClr val="tx1"/>
                </a:solidFill>
                <a:effectLst/>
                <a:latin typeface="+mn-lt"/>
                <a:ea typeface="+mn-ea"/>
                <a:cs typeface="+mn-cs"/>
              </a:rPr>
              <a:t> больше, чем в 2011 году.</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pPr algn="just">
              <a:lnSpc>
                <a:spcPct val="150000"/>
              </a:lnSpc>
            </a:pPr>
            <a:endParaRPr lang="ru-RU" sz="1400" kern="1200" dirty="0" smtClean="0">
              <a:solidFill>
                <a:schemeClr val="tx1"/>
              </a:solidFill>
              <a:effectLst/>
              <a:latin typeface="Times New Roman" pitchFamily="18" charset="0"/>
              <a:ea typeface="+mn-ea"/>
              <a:cs typeface="Times New Roman" pitchFamily="18" charset="0"/>
            </a:endParaRPr>
          </a:p>
          <a:p>
            <a:pPr algn="just">
              <a:lnSpc>
                <a:spcPct val="150000"/>
              </a:lnSpc>
            </a:pPr>
            <a:r>
              <a:rPr lang="ru-RU" sz="1400" kern="1200" dirty="0" smtClean="0">
                <a:solidFill>
                  <a:schemeClr val="tx1"/>
                </a:solidFill>
                <a:effectLst/>
                <a:latin typeface="Times New Roman" pitchFamily="18" charset="0"/>
                <a:ea typeface="+mn-ea"/>
                <a:cs typeface="Times New Roman" pitchFamily="18" charset="0"/>
              </a:rPr>
              <a:t>	</a:t>
            </a:r>
            <a:endParaRPr lang="ru-RU" sz="1400" kern="1200" dirty="0">
              <a:solidFill>
                <a:schemeClr val="tx1"/>
              </a:solidFill>
              <a:effectLst/>
              <a:latin typeface="Times New Roman" pitchFamily="18" charset="0"/>
              <a:ea typeface="+mn-ea"/>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9</a:t>
            </a:fld>
            <a:endParaRPr lang="ru-RU"/>
          </a:p>
        </p:txBody>
      </p:sp>
    </p:spTree>
    <p:extLst>
      <p:ext uri="{BB962C8B-B14F-4D97-AF65-F5344CB8AC3E}">
        <p14:creationId xmlns:p14="http://schemas.microsoft.com/office/powerpoint/2010/main" val="304118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89013" y="744538"/>
            <a:ext cx="4962525" cy="3722687"/>
          </a:xfrm>
        </p:spPr>
      </p:sp>
      <p:sp>
        <p:nvSpPr>
          <p:cNvPr id="3" name="Заметки 2"/>
          <p:cNvSpPr>
            <a:spLocks noGrp="1"/>
          </p:cNvSpPr>
          <p:nvPr>
            <p:ph type="body" idx="1"/>
          </p:nvPr>
        </p:nvSpPr>
        <p:spPr/>
        <p:txBody>
          <a:bodyPr>
            <a:normAutofit/>
          </a:bodyPr>
          <a:lstStyle/>
          <a:p>
            <a:r>
              <a:rPr lang="ru-RU" sz="1400" kern="1200" dirty="0" smtClean="0">
                <a:solidFill>
                  <a:schemeClr val="tx1"/>
                </a:solidFill>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Бюджет муниципального образования</a:t>
            </a:r>
            <a:r>
              <a:rPr lang="ru-RU" sz="1200" kern="1200" baseline="0" dirty="0" smtClean="0">
                <a:solidFill>
                  <a:schemeClr val="tx1"/>
                </a:solidFill>
                <a:effectLst/>
                <a:latin typeface="+mn-lt"/>
                <a:ea typeface="+mn-ea"/>
                <a:cs typeface="+mn-cs"/>
              </a:rPr>
              <a:t> сельское поселение Каркатеевы</a:t>
            </a:r>
            <a:r>
              <a:rPr lang="ru-RU" sz="1200" kern="1200" dirty="0" smtClean="0">
                <a:solidFill>
                  <a:schemeClr val="tx1"/>
                </a:solidFill>
                <a:effectLst/>
                <a:latin typeface="+mn-lt"/>
                <a:ea typeface="+mn-ea"/>
                <a:cs typeface="+mn-cs"/>
              </a:rPr>
              <a:t> по доходам без учета межбюджетных трансфертов за 2012 год исполнен в сумме 36 977,9 тыс. рублей, или с ростом к аналогичному показателю 2011 года на 12,4%. С учетом межбюджетных трансфертов доходы бюджета муниципального образования  составили 36</a:t>
            </a:r>
            <a:r>
              <a:rPr lang="ru-RU" sz="1200" kern="1200" baseline="0" dirty="0" smtClean="0">
                <a:solidFill>
                  <a:schemeClr val="tx1"/>
                </a:solidFill>
                <a:effectLst/>
                <a:latin typeface="+mn-lt"/>
                <a:ea typeface="+mn-ea"/>
                <a:cs typeface="+mn-cs"/>
              </a:rPr>
              <a:t> 977,9  тыс</a:t>
            </a:r>
            <a:r>
              <a:rPr lang="ru-RU" sz="1200" kern="1200" dirty="0" smtClean="0">
                <a:solidFill>
                  <a:schemeClr val="tx1"/>
                </a:solidFill>
                <a:effectLst/>
                <a:latin typeface="+mn-lt"/>
                <a:ea typeface="+mn-ea"/>
                <a:cs typeface="+mn-cs"/>
              </a:rPr>
              <a:t>. рублей, что на 9,6% выше уровня 2011 года. </a:t>
            </a:r>
          </a:p>
          <a:p>
            <a:r>
              <a:rPr lang="ru-RU" sz="1200" kern="1200" dirty="0" smtClean="0">
                <a:solidFill>
                  <a:schemeClr val="tx1"/>
                </a:solidFill>
                <a:effectLst/>
                <a:latin typeface="+mn-lt"/>
                <a:ea typeface="+mn-ea"/>
                <a:cs typeface="+mn-cs"/>
              </a:rPr>
              <a:t>Расходы бюджетов муниципальных образований по итогам 2012 года составили 116 932,3  млн. рублей, или с ростом к уровню 2011 года на 7,3%. Остаток неосвоенных плановых бюджетных ассигнований в целом сложился в сумме 14 083,1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целом по итогам 2012 года по местным бюджетам сложился профицит бюджетов  в сумме 1 310,2 млн. рублей, при плановом дефиците в сумме 13 450,2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С профицитом бюджета исполнили свои бюджеты 11 муниципалитетов.</a:t>
            </a:r>
          </a:p>
          <a:p>
            <a:endParaRPr lang="ru-RU" sz="1400" dirty="0"/>
          </a:p>
        </p:txBody>
      </p:sp>
      <p:sp>
        <p:nvSpPr>
          <p:cNvPr id="4" name="Номер слайда 3"/>
          <p:cNvSpPr>
            <a:spLocks noGrp="1"/>
          </p:cNvSpPr>
          <p:nvPr>
            <p:ph type="sldNum" sz="quarter" idx="10"/>
          </p:nvPr>
        </p:nvSpPr>
        <p:spPr/>
        <p:txBody>
          <a:bodyPr/>
          <a:lstStyle/>
          <a:p>
            <a:fld id="{037C60DC-AEB3-4BAD-98CB-29679DCD131D}" type="slidenum">
              <a:rPr lang="ru-RU" smtClean="0"/>
              <a:pPr/>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1" y="685783"/>
            <a:ext cx="642942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7291" y="2155806"/>
            <a:ext cx="642942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60000"/>
                    <a:lumOff val="40000"/>
                  </a:schemeClr>
                </a:solidFill>
              </a:defRPr>
            </a:lvl1pPr>
          </a:lstStyle>
          <a:p>
            <a:r>
              <a:rPr kumimoji="0" lang="ru-RU" smtClean="0"/>
              <a:t>Образец заголовка</a:t>
            </a:r>
            <a:endParaRPr kumimoji="0" lang="ru-RU" dirty="0"/>
          </a:p>
        </p:txBody>
      </p:sp>
      <p:sp>
        <p:nvSpPr>
          <p:cNvPr id="3" name="Content Placeholder 2"/>
          <p:cNvSpPr>
            <a:spLocks noGrp="1"/>
          </p:cNvSpPr>
          <p:nvPr>
            <p:ph idx="1"/>
          </p:nvPr>
        </p:nvSpPr>
        <p:spPr/>
        <p:txBody>
          <a:bodyPr/>
          <a:lstStyle>
            <a:lvl3pPr>
              <a:defRPr>
                <a:solidFill>
                  <a:schemeClr val="accent1">
                    <a:lumMod val="75000"/>
                  </a:schemeClr>
                </a:solidFill>
              </a:defRPr>
            </a:lvl3pPr>
            <a:lvl4pPr>
              <a:defRPr>
                <a:solidFill>
                  <a:schemeClr val="accent2">
                    <a:lumMod val="75000"/>
                  </a:schemeClr>
                </a:solidFill>
              </a:defRPr>
            </a:lvl4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ru-RU" dirty="0"/>
          </a:p>
        </p:txBody>
      </p:sp>
      <p:sp>
        <p:nvSpPr>
          <p:cNvPr id="4" name="Date Placeholder 3"/>
          <p:cNvSpPr>
            <a:spLocks noGrp="1"/>
          </p:cNvSpPr>
          <p:nvPr>
            <p:ph type="dt" sz="half" idx="10"/>
          </p:nvPr>
        </p:nvSpPr>
        <p:spPr/>
        <p:txBody>
          <a:bodyPr/>
          <a:lstStyle/>
          <a:p>
            <a:fld id="{C3F416CD-67A3-4CF0-A210-F6AF31AC147F}" type="datetimeFigureOut">
              <a:rPr lang="ru-RU" smtClean="0"/>
              <a:pPr/>
              <a:t>15.02.2022</a:t>
            </a:fld>
            <a:endParaRPr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96652B35-718D-4E28-AFEB-B694A3B357E8}" type="slidenum">
              <a:rPr kumimoji="0" lang="ru-RU" smtClean="0"/>
              <a:pPr/>
              <a:t>‹#›</a:t>
            </a:fld>
            <a:endParaRPr kumimoji="0" lang="ru-RU"/>
          </a:p>
        </p:txBody>
      </p:sp>
      <p:sp>
        <p:nvSpPr>
          <p:cNvPr id="12" name="Picture Placeholder 11"/>
          <p:cNvSpPr>
            <a:spLocks noGrp="1" noChangeAspect="1"/>
          </p:cNvSpPr>
          <p:nvPr>
            <p:ph type="pic" sz="quarter" idx="13"/>
          </p:nvPr>
        </p:nvSpPr>
        <p:spPr>
          <a:xfrm>
            <a:off x="6830568"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3" name="Picture Placeholder 11"/>
          <p:cNvSpPr>
            <a:spLocks noGrp="1" noChangeAspect="1"/>
          </p:cNvSpPr>
          <p:nvPr>
            <p:ph type="pic" sz="quarter" idx="14"/>
          </p:nvPr>
        </p:nvSpPr>
        <p:spPr>
          <a:xfrm>
            <a:off x="7991526"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4" name="Picture Placeholder 11"/>
          <p:cNvSpPr>
            <a:spLocks noGrp="1" noChangeAspect="1"/>
          </p:cNvSpPr>
          <p:nvPr>
            <p:ph type="pic" sz="quarter" idx="15"/>
          </p:nvPr>
        </p:nvSpPr>
        <p:spPr>
          <a:xfrm>
            <a:off x="7991856" y="91440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5" name="Picture Placeholder 11"/>
          <p:cNvSpPr>
            <a:spLocks noGrp="1" noChangeAspect="1"/>
          </p:cNvSpPr>
          <p:nvPr>
            <p:ph type="pic" sz="quarter" idx="16"/>
          </p:nvPr>
        </p:nvSpPr>
        <p:spPr>
          <a:xfrm>
            <a:off x="7991856" y="1719072"/>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Tree>
    <p:extLst>
      <p:ext uri="{BB962C8B-B14F-4D97-AF65-F5344CB8AC3E}">
        <p14:creationId xmlns:p14="http://schemas.microsoft.com/office/powerpoint/2010/main" val="372773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6"/>
          </a:xfrm>
        </p:spPr>
        <p:txBody>
          <a:bodyPr anchor="t"/>
          <a:lstStyle>
            <a:lvl1pPr algn="l">
              <a:defRPr sz="4500" b="1" cap="all"/>
            </a:lvl1pPr>
          </a:lstStyle>
          <a:p>
            <a:r>
              <a:rPr lang="ru-RU"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4"/>
            <a:ext cx="4040188"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4"/>
            <a:ext cx="4041775"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1"/>
            <a:ext cx="3008313" cy="1162050"/>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3575051" y="273051"/>
            <a:ext cx="5111750"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15.02.2022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103163" tIns="51581" rIns="103163" bIns="51581" rtlCol="0" anchor="ctr">
            <a:normAutofit/>
          </a:bodyPr>
          <a:lstStyle/>
          <a:p>
            <a:r>
              <a:rPr lang="ru-RU" dirty="0" smtClean="0"/>
              <a:t>Обр1</a:t>
            </a:r>
            <a:br>
              <a:rPr lang="ru-RU" dirty="0" smtClean="0"/>
            </a:br>
            <a:r>
              <a:rPr lang="ru-RU" dirty="0" smtClean="0"/>
              <a:t> заголовка</a:t>
            </a:r>
            <a:endParaRPr lang="ru-RU" dirty="0"/>
          </a:p>
        </p:txBody>
      </p:sp>
      <p:sp>
        <p:nvSpPr>
          <p:cNvPr id="3" name="Текст 2"/>
          <p:cNvSpPr>
            <a:spLocks noGrp="1"/>
          </p:cNvSpPr>
          <p:nvPr>
            <p:ph type="body" idx="1"/>
          </p:nvPr>
        </p:nvSpPr>
        <p:spPr>
          <a:xfrm>
            <a:off x="457200" y="1600201"/>
            <a:ext cx="8229600" cy="4525963"/>
          </a:xfrm>
          <a:prstGeom prst="rect">
            <a:avLst/>
          </a:prstGeom>
        </p:spPr>
        <p:txBody>
          <a:bodyPr vert="horz" lIns="103163" tIns="51581" rIns="103163" bIns="5158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3"/>
            <a:ext cx="21336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6893EE42-F206-4184-90B0-E21CADD67298}" type="datetimeFigureOut">
              <a:rPr lang="ru-RU" smtClean="0"/>
              <a:pPr/>
              <a:t>15.02.2022</a:t>
            </a:fld>
            <a:endParaRPr lang="ru-RU"/>
          </a:p>
        </p:txBody>
      </p:sp>
      <p:sp>
        <p:nvSpPr>
          <p:cNvPr id="5" name="Нижний колонтитул 4"/>
          <p:cNvSpPr>
            <a:spLocks noGrp="1"/>
          </p:cNvSpPr>
          <p:nvPr>
            <p:ph type="ftr" sz="quarter" idx="3"/>
          </p:nvPr>
        </p:nvSpPr>
        <p:spPr>
          <a:xfrm>
            <a:off x="3124200" y="6356353"/>
            <a:ext cx="28956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3"/>
            <a:ext cx="21336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67B82EE8-D6DD-4410-B6E6-FE672ADC826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643050"/>
            <a:ext cx="8429684" cy="200501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Отчет об исполнении бюджета муниципального образования сельское поселение каркатеевы </a:t>
            </a:r>
            <a:b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 2021 год </a:t>
            </a:r>
            <a:endParaRPr lang="ru-RU" sz="350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Текст 2"/>
          <p:cNvSpPr>
            <a:spLocks noGrp="1"/>
          </p:cNvSpPr>
          <p:nvPr>
            <p:ph type="body" idx="1"/>
          </p:nvPr>
        </p:nvSpPr>
        <p:spPr>
          <a:xfrm>
            <a:off x="642910" y="4929198"/>
            <a:ext cx="7772400" cy="1500187"/>
          </a:xfrm>
        </p:spPr>
        <p:txBody>
          <a:bodyPr/>
          <a:lstStyle/>
          <a:p>
            <a:r>
              <a:rPr lang="ru-RU" dirty="0" smtClean="0"/>
              <a:t>Отдел учета и отчетности</a:t>
            </a:r>
            <a:endParaRPr lang="ru-RU"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562074"/>
          </a:xfrm>
        </p:spPr>
        <p:txBody>
          <a:bodyPr>
            <a:normAutofit/>
          </a:bodyPr>
          <a:lstStyle/>
          <a:p>
            <a:r>
              <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a:t>
            </a:r>
            <a:r>
              <a:rPr lang="ru-RU" sz="14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муниципального образования сельское поселение каркатеевы за 2021 год, тыс. руб.</a:t>
            </a:r>
            <a:endPar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208220592"/>
              </p:ext>
            </p:extLst>
          </p:nvPr>
        </p:nvGraphicFramePr>
        <p:xfrm>
          <a:off x="107504" y="836712"/>
          <a:ext cx="8607899" cy="1520718"/>
        </p:xfrm>
        <a:graphic>
          <a:graphicData uri="http://schemas.openxmlformats.org/drawingml/2006/table">
            <a:tbl>
              <a:tblPr>
                <a:tableStyleId>{3C2FFA5D-87B4-456A-9821-1D502468CF0F}</a:tableStyleId>
              </a:tblPr>
              <a:tblGrid>
                <a:gridCol w="1082891">
                  <a:extLst>
                    <a:ext uri="{9D8B030D-6E8A-4147-A177-3AD203B41FA5}">
                      <a16:colId xmlns:a16="http://schemas.microsoft.com/office/drawing/2014/main" val="20000"/>
                    </a:ext>
                  </a:extLst>
                </a:gridCol>
                <a:gridCol w="1226354">
                  <a:extLst>
                    <a:ext uri="{9D8B030D-6E8A-4147-A177-3AD203B41FA5}">
                      <a16:colId xmlns:a16="http://schemas.microsoft.com/office/drawing/2014/main" val="20001"/>
                    </a:ext>
                  </a:extLst>
                </a:gridCol>
                <a:gridCol w="898354">
                  <a:extLst>
                    <a:ext uri="{9D8B030D-6E8A-4147-A177-3AD203B41FA5}">
                      <a16:colId xmlns:a16="http://schemas.microsoft.com/office/drawing/2014/main" val="20002"/>
                    </a:ext>
                  </a:extLst>
                </a:gridCol>
                <a:gridCol w="1038220">
                  <a:extLst>
                    <a:ext uri="{9D8B030D-6E8A-4147-A177-3AD203B41FA5}">
                      <a16:colId xmlns:a16="http://schemas.microsoft.com/office/drawing/2014/main" val="20003"/>
                    </a:ext>
                  </a:extLst>
                </a:gridCol>
                <a:gridCol w="1184880">
                  <a:extLst>
                    <a:ext uri="{9D8B030D-6E8A-4147-A177-3AD203B41FA5}">
                      <a16:colId xmlns:a16="http://schemas.microsoft.com/office/drawing/2014/main" val="20004"/>
                    </a:ext>
                  </a:extLst>
                </a:gridCol>
                <a:gridCol w="875433">
                  <a:extLst>
                    <a:ext uri="{9D8B030D-6E8A-4147-A177-3AD203B41FA5}">
                      <a16:colId xmlns:a16="http://schemas.microsoft.com/office/drawing/2014/main" val="20005"/>
                    </a:ext>
                  </a:extLst>
                </a:gridCol>
                <a:gridCol w="1000628">
                  <a:extLst>
                    <a:ext uri="{9D8B030D-6E8A-4147-A177-3AD203B41FA5}">
                      <a16:colId xmlns:a16="http://schemas.microsoft.com/office/drawing/2014/main" val="20006"/>
                    </a:ext>
                  </a:extLst>
                </a:gridCol>
                <a:gridCol w="1301139">
                  <a:extLst>
                    <a:ext uri="{9D8B030D-6E8A-4147-A177-3AD203B41FA5}">
                      <a16:colId xmlns:a16="http://schemas.microsoft.com/office/drawing/2014/main" val="20007"/>
                    </a:ext>
                  </a:extLst>
                </a:gridCol>
              </a:tblGrid>
              <a:tr h="401980">
                <a:tc gridSpan="3">
                  <a:txBody>
                    <a:bodyPr/>
                    <a:lstStyle/>
                    <a:p>
                      <a:pPr algn="ctr" fontAlgn="ctr"/>
                      <a:r>
                        <a:rPr lang="ru-RU" sz="1000" u="none" strike="noStrike" dirty="0">
                          <a:effectLst/>
                        </a:rPr>
                        <a:t>Доходы</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3">
                  <a:txBody>
                    <a:bodyPr/>
                    <a:lstStyle/>
                    <a:p>
                      <a:pPr algn="ctr" fontAlgn="ctr"/>
                      <a:r>
                        <a:rPr lang="ru-RU" sz="1000" u="none" strike="noStrike">
                          <a:effectLst/>
                        </a:rPr>
                        <a:t>Расходы</a:t>
                      </a:r>
                      <a:endParaRPr lang="ru-RU" sz="1000" b="1" i="0" u="none" strike="noStrike">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2">
                  <a:txBody>
                    <a:bodyPr/>
                    <a:lstStyle/>
                    <a:p>
                      <a:pPr algn="ctr" fontAlgn="ctr"/>
                      <a:r>
                        <a:rPr lang="ru-RU" sz="1000" u="none" strike="noStrike" dirty="0" smtClean="0">
                          <a:effectLst/>
                        </a:rPr>
                        <a:t>Профицит(+)/Дефицит(-)</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extLst>
                  <a:ext uri="{0D108BD9-81ED-4DB2-BD59-A6C34878D82A}">
                    <a16:rowId xmlns:a16="http://schemas.microsoft.com/office/drawing/2014/main" val="10000"/>
                  </a:ext>
                </a:extLst>
              </a:tr>
              <a:tr h="688028">
                <a:tc>
                  <a:txBody>
                    <a:bodyPr/>
                    <a:lstStyle/>
                    <a:p>
                      <a:pPr algn="ctr" fontAlgn="ctr"/>
                      <a:r>
                        <a:rPr lang="ru-RU" sz="1000" u="none" strike="noStrike" dirty="0">
                          <a:effectLst/>
                        </a:rPr>
                        <a:t>Уточненный план на год</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 </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extLst>
                  <a:ext uri="{0D108BD9-81ED-4DB2-BD59-A6C34878D82A}">
                    <a16:rowId xmlns:a16="http://schemas.microsoft.com/office/drawing/2014/main" val="10001"/>
                  </a:ext>
                </a:extLst>
              </a:tr>
              <a:tr h="430710">
                <a:tc>
                  <a:txBody>
                    <a:bodyPr/>
                    <a:lstStyle/>
                    <a:p>
                      <a:pPr algn="r" fontAlgn="b"/>
                      <a:r>
                        <a:rPr lang="ru-RU" sz="1200" b="0" i="0" u="none" strike="noStrike" dirty="0" smtClean="0">
                          <a:effectLst/>
                          <a:latin typeface="Times New Roman"/>
                        </a:rPr>
                        <a:t>62 220,1</a:t>
                      </a:r>
                    </a:p>
                  </a:txBody>
                  <a:tcPr marL="9525" marR="9525" marT="9525" marB="0" anchor="b"/>
                </a:tc>
                <a:tc>
                  <a:txBody>
                    <a:bodyPr/>
                    <a:lstStyle/>
                    <a:p>
                      <a:pPr algn="r" fontAlgn="b"/>
                      <a:r>
                        <a:rPr lang="ru-RU" sz="1200" u="none" strike="noStrike" dirty="0" smtClean="0">
                          <a:effectLst/>
                        </a:rPr>
                        <a:t>63 163,0</a:t>
                      </a:r>
                    </a:p>
                  </a:txBody>
                  <a:tcPr marL="9525" marR="9525" marT="9525" marB="0" anchor="b"/>
                </a:tc>
                <a:tc>
                  <a:txBody>
                    <a:bodyPr/>
                    <a:lstStyle/>
                    <a:p>
                      <a:pPr algn="r" fontAlgn="b"/>
                      <a:r>
                        <a:rPr lang="ru-RU" sz="1200" b="0" i="0" u="none" strike="noStrike" dirty="0" smtClean="0">
                          <a:effectLst/>
                          <a:latin typeface="Times New Roman"/>
                        </a:rPr>
                        <a:t>102</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65 074,6</a:t>
                      </a:r>
                    </a:p>
                  </a:txBody>
                  <a:tcPr marL="9525" marR="9525" marT="9525" marB="0" anchor="b"/>
                </a:tc>
                <a:tc>
                  <a:txBody>
                    <a:bodyPr/>
                    <a:lstStyle/>
                    <a:p>
                      <a:pPr algn="r" fontAlgn="b"/>
                      <a:r>
                        <a:rPr lang="ru-RU" sz="1200" u="none" strike="noStrike" dirty="0" smtClean="0">
                          <a:effectLst/>
                        </a:rPr>
                        <a:t>63 950,9</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dirty="0" smtClean="0">
                          <a:effectLst/>
                          <a:latin typeface="Times New Roman"/>
                        </a:rPr>
                        <a:t>98</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-2 854,5</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dirty="0" smtClean="0">
                          <a:effectLst/>
                          <a:latin typeface="Times New Roman"/>
                        </a:rPr>
                        <a:t>787,9</a:t>
                      </a:r>
                      <a:endParaRPr lang="ru-RU" sz="1200" b="0" i="0" u="none" strike="noStrike" dirty="0">
                        <a:effectLst/>
                        <a:latin typeface="Times New Roman"/>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36546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48072"/>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endParaRPr lang="ru-RU" sz="16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07417705"/>
              </p:ext>
            </p:extLst>
          </p:nvPr>
        </p:nvGraphicFramePr>
        <p:xfrm>
          <a:off x="500034" y="2000240"/>
          <a:ext cx="8186766"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Прямоугольник 2"/>
          <p:cNvSpPr/>
          <p:nvPr/>
        </p:nvSpPr>
        <p:spPr>
          <a:xfrm>
            <a:off x="611560" y="188640"/>
            <a:ext cx="8136904" cy="923330"/>
          </a:xfrm>
          <a:prstGeom prst="rect">
            <a:avLst/>
          </a:prstGeom>
        </p:spPr>
        <p:txBody>
          <a:bodyPr wrap="square">
            <a:spAutoFit/>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ОСНОВНЫЕ ПОКАЗАТЕЛИ ИСПОЛНЕНИЯ БЮДЖЕТА муниципального образования сельское поселение каркатеевы за 2021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6633"/>
            <a:ext cx="7772400" cy="792088"/>
          </a:xfrm>
        </p:spPr>
        <p:txBody>
          <a:bodyPr>
            <a:normAutofit fontScale="90000"/>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доходной части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муниципального образования сельское поселение каркатеевы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2021 год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в сравнении с уточненным планом на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a:graphicFrameLocks/>
          </p:cNvGraphicFramePr>
          <p:nvPr>
            <p:extLst>
              <p:ext uri="{D42A27DB-BD31-4B8C-83A1-F6EECF244321}">
                <p14:modId xmlns:p14="http://schemas.microsoft.com/office/powerpoint/2010/main" val="3983157497"/>
              </p:ext>
            </p:extLst>
          </p:nvPr>
        </p:nvGraphicFramePr>
        <p:xfrm>
          <a:off x="500034" y="1285860"/>
          <a:ext cx="8001056" cy="514353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11560" y="980727"/>
            <a:ext cx="768865" cy="276999"/>
          </a:xfrm>
          <a:prstGeom prst="rect">
            <a:avLst/>
          </a:prstGeom>
          <a:noFill/>
        </p:spPr>
        <p:txBody>
          <a:bodyPr wrap="none" rtlCol="0">
            <a:spAutoFit/>
          </a:bodyPr>
          <a:lstStyle/>
          <a:p>
            <a:r>
              <a:rPr lang="ru-RU" sz="1200" dirty="0" smtClean="0">
                <a:latin typeface="Times New Roman" pitchFamily="18" charset="0"/>
                <a:cs typeface="Times New Roman" pitchFamily="18" charset="0"/>
              </a:rPr>
              <a:t>тыс. руб.</a:t>
            </a: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106917282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864096"/>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налоговых доходов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a:t>
            </a:r>
            <a:r>
              <a:rPr lang="en-US"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2021 год (%)</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p:nvPr/>
        </p:nvGraphicFramePr>
        <p:xfrm>
          <a:off x="0" y="428604"/>
          <a:ext cx="8858280" cy="64293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1082660"/>
          </a:xfrm>
        </p:spPr>
        <p:txBody>
          <a:bodyPr>
            <a:normAutofit/>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налоговых доходов бюджета муниципального образования сельское поселение каркатеевы</a:t>
            </a:r>
            <a: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за 2021 год в сравнении с 2020 годом</a:t>
            </a:r>
            <a:endParaRPr lang="ru-RU" sz="1600" dirty="0"/>
          </a:p>
        </p:txBody>
      </p:sp>
      <p:graphicFrame>
        <p:nvGraphicFramePr>
          <p:cNvPr id="4" name="Диаграмма 3"/>
          <p:cNvGraphicFramePr/>
          <p:nvPr>
            <p:extLst>
              <p:ext uri="{D42A27DB-BD31-4B8C-83A1-F6EECF244321}">
                <p14:modId xmlns:p14="http://schemas.microsoft.com/office/powerpoint/2010/main" val="3858446868"/>
              </p:ext>
            </p:extLst>
          </p:nvPr>
        </p:nvGraphicFramePr>
        <p:xfrm>
          <a:off x="428596" y="1142984"/>
          <a:ext cx="8286808" cy="5357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1097790"/>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расходов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2021 год в сравнении с 2020 годом</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13" name="Диаграмма 12"/>
          <p:cNvGraphicFramePr/>
          <p:nvPr>
            <p:extLst>
              <p:ext uri="{D42A27DB-BD31-4B8C-83A1-F6EECF244321}">
                <p14:modId xmlns:p14="http://schemas.microsoft.com/office/powerpoint/2010/main" val="2492557854"/>
              </p:ext>
            </p:extLst>
          </p:nvPr>
        </p:nvGraphicFramePr>
        <p:xfrm>
          <a:off x="285720" y="428580"/>
          <a:ext cx="4500594" cy="64294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Диаграмма 13"/>
          <p:cNvGraphicFramePr/>
          <p:nvPr>
            <p:extLst>
              <p:ext uri="{D42A27DB-BD31-4B8C-83A1-F6EECF244321}">
                <p14:modId xmlns:p14="http://schemas.microsoft.com/office/powerpoint/2010/main" val="233426148"/>
              </p:ext>
            </p:extLst>
          </p:nvPr>
        </p:nvGraphicFramePr>
        <p:xfrm>
          <a:off x="4786314" y="714356"/>
          <a:ext cx="4143404" cy="57150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Диаграмма 36"/>
          <p:cNvGraphicFramePr/>
          <p:nvPr>
            <p:extLst>
              <p:ext uri="{D42A27DB-BD31-4B8C-83A1-F6EECF244321}">
                <p14:modId xmlns:p14="http://schemas.microsoft.com/office/powerpoint/2010/main" val="149386671"/>
              </p:ext>
            </p:extLst>
          </p:nvPr>
        </p:nvGraphicFramePr>
        <p:xfrm>
          <a:off x="0" y="1285860"/>
          <a:ext cx="6286512" cy="5671532"/>
        </p:xfrm>
        <a:graphic>
          <a:graphicData uri="http://schemas.openxmlformats.org/drawingml/2006/chart">
            <c:chart xmlns:c="http://schemas.openxmlformats.org/drawingml/2006/chart" xmlns:r="http://schemas.openxmlformats.org/officeDocument/2006/relationships" r:id="rId3"/>
          </a:graphicData>
        </a:graphic>
      </p:graphicFrame>
      <p:sp>
        <p:nvSpPr>
          <p:cNvPr id="17" name="Заголовок 3"/>
          <p:cNvSpPr txBox="1">
            <a:spLocks/>
          </p:cNvSpPr>
          <p:nvPr/>
        </p:nvSpPr>
        <p:spPr>
          <a:xfrm>
            <a:off x="428596" y="1"/>
            <a:ext cx="8229600" cy="908720"/>
          </a:xfrm>
          <a:prstGeom prst="rect">
            <a:avLst/>
          </a:prstGeom>
        </p:spPr>
        <p:txBody>
          <a:bodyPr anchor="b" anchorCtr="0">
            <a:normAutofit lnSpcReduction="10000"/>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Расходы на жилищно-коммунальное хозяйство муниципального образования сельское поселение каркатеевы за 2021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
        <p:nvSpPr>
          <p:cNvPr id="42" name="Овал 10"/>
          <p:cNvSpPr/>
          <p:nvPr/>
        </p:nvSpPr>
        <p:spPr>
          <a:xfrm>
            <a:off x="6000760" y="5786454"/>
            <a:ext cx="2928958" cy="801974"/>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dirty="0">
              <a:solidFill>
                <a:schemeClr val="bg1"/>
              </a:solidFill>
              <a:latin typeface="Times New Roman" pitchFamily="18" charset="0"/>
              <a:cs typeface="Times New Roman" pitchFamily="18" charset="0"/>
            </a:endParaRPr>
          </a:p>
        </p:txBody>
      </p:sp>
      <p:sp>
        <p:nvSpPr>
          <p:cNvPr id="45" name="Овал 12"/>
          <p:cNvSpPr/>
          <p:nvPr/>
        </p:nvSpPr>
        <p:spPr>
          <a:xfrm>
            <a:off x="5857884" y="3143249"/>
            <a:ext cx="2828867" cy="43368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r>
              <a:rPr lang="ru-RU" sz="1050" dirty="0" smtClean="0">
                <a:solidFill>
                  <a:schemeClr val="bg1"/>
                </a:solidFill>
                <a:latin typeface="Times New Roman" pitchFamily="18" charset="0"/>
                <a:cs typeface="Times New Roman" pitchFamily="18" charset="0"/>
              </a:rPr>
              <a:t> </a:t>
            </a:r>
          </a:p>
        </p:txBody>
      </p:sp>
      <p:sp>
        <p:nvSpPr>
          <p:cNvPr id="48" name="Овал 14"/>
          <p:cNvSpPr/>
          <p:nvPr/>
        </p:nvSpPr>
        <p:spPr>
          <a:xfrm>
            <a:off x="5715008" y="1785926"/>
            <a:ext cx="3000396" cy="642942"/>
          </a:xfrm>
          <a:prstGeom prst="rect">
            <a:avLst/>
          </a:prstGeom>
          <a:noFill/>
          <a:ln w="12700"/>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nvGrpSpPr>
          <p:cNvPr id="31" name="Группа 30"/>
          <p:cNvGrpSpPr/>
          <p:nvPr/>
        </p:nvGrpSpPr>
        <p:grpSpPr>
          <a:xfrm>
            <a:off x="4402382" y="2338693"/>
            <a:ext cx="4281861" cy="3681312"/>
            <a:chOff x="5717583" y="3503875"/>
            <a:chExt cx="3709420" cy="1886342"/>
          </a:xfrm>
        </p:grpSpPr>
        <p:sp>
          <p:nvSpPr>
            <p:cNvPr id="29" name="Скругленный прямоугольник 28"/>
            <p:cNvSpPr/>
            <p:nvPr/>
          </p:nvSpPr>
          <p:spPr>
            <a:xfrm>
              <a:off x="5717583" y="3503875"/>
              <a:ext cx="3709419" cy="1810848"/>
            </a:xfrm>
            <a:prstGeom prst="roundRect">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78" name="Овал 12"/>
            <p:cNvSpPr/>
            <p:nvPr/>
          </p:nvSpPr>
          <p:spPr>
            <a:xfrm>
              <a:off x="5853726" y="3631956"/>
              <a:ext cx="3573277" cy="175826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sp>
        <p:nvSpPr>
          <p:cNvPr id="21" name="Стрелка вниз 20"/>
          <p:cNvSpPr/>
          <p:nvPr/>
        </p:nvSpPr>
        <p:spPr>
          <a:xfrm>
            <a:off x="5002799" y="1438334"/>
            <a:ext cx="2928958" cy="714380"/>
          </a:xfrm>
          <a:prstGeom prst="downArrow">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dirty="0"/>
          </a:p>
        </p:txBody>
      </p:sp>
      <p:sp>
        <p:nvSpPr>
          <p:cNvPr id="23" name="TextBox 22"/>
          <p:cNvSpPr txBox="1"/>
          <p:nvPr/>
        </p:nvSpPr>
        <p:spPr>
          <a:xfrm>
            <a:off x="5645741" y="1438334"/>
            <a:ext cx="1643074" cy="523220"/>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Показатели эффективности</a:t>
            </a:r>
            <a:endParaRPr lang="ru-RU" sz="1400" b="1" dirty="0">
              <a:solidFill>
                <a:schemeClr val="bg1"/>
              </a:solidFill>
              <a:latin typeface="Times New Roman" pitchFamily="18" charset="0"/>
              <a:cs typeface="Times New Roman" pitchFamily="18" charset="0"/>
            </a:endParaRPr>
          </a:p>
        </p:txBody>
      </p:sp>
      <p:sp>
        <p:nvSpPr>
          <p:cNvPr id="2" name="Прямоугольник 1"/>
          <p:cNvSpPr/>
          <p:nvPr/>
        </p:nvSpPr>
        <p:spPr>
          <a:xfrm>
            <a:off x="4815120" y="2467267"/>
            <a:ext cx="3456384" cy="3154710"/>
          </a:xfrm>
          <a:prstGeom prst="rect">
            <a:avLst/>
          </a:prstGeom>
        </p:spPr>
        <p:txBody>
          <a:bodyPr wrap="square">
            <a:spAutoFit/>
          </a:bodyPr>
          <a:lstStyle/>
          <a:p>
            <a:pPr marL="171450" lvl="0" indent="-171450" defTabSz="466725">
              <a:lnSpc>
                <a:spcPct val="90000"/>
              </a:lnSpc>
              <a:spcBef>
                <a:spcPct val="0"/>
              </a:spcBef>
              <a:spcAft>
                <a:spcPct val="35000"/>
              </a:spcAft>
              <a:buFont typeface="Wingdings" panose="05000000000000000000" pitchFamily="2" charset="2"/>
              <a:buChar char="ü"/>
            </a:pPr>
            <a:r>
              <a:rPr lang="ru-RU" dirty="0">
                <a:solidFill>
                  <a:schemeClr val="bg1"/>
                </a:solidFill>
                <a:latin typeface="Times New Roman" pitchFamily="18" charset="0"/>
                <a:cs typeface="Times New Roman" pitchFamily="18" charset="0"/>
              </a:rPr>
              <a:t> </a:t>
            </a:r>
            <a:r>
              <a:rPr lang="ru-RU" sz="1200" dirty="0">
                <a:solidFill>
                  <a:schemeClr val="bg1"/>
                </a:solidFill>
                <a:latin typeface="Times New Roman" pitchFamily="18" charset="0"/>
                <a:cs typeface="Times New Roman" pitchFamily="18" charset="0"/>
              </a:rPr>
              <a:t>Энергоснабжение уличного освещения;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Выполнены работы по техническому обслуживанию электрооборудования уличного освещения; </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Взносы </a:t>
            </a:r>
            <a:r>
              <a:rPr lang="ru-RU" sz="1200" dirty="0">
                <a:solidFill>
                  <a:schemeClr val="bg1"/>
                </a:solidFill>
                <a:latin typeface="Times New Roman" pitchFamily="18" charset="0"/>
                <a:cs typeface="Times New Roman" pitchFamily="18" charset="0"/>
              </a:rPr>
              <a:t>на капитальный ремонт многоквартирных домов муниципального имущества. </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Устройство зимнего городка.</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rPr>
              <a:t>Благоустройство </a:t>
            </a:r>
            <a:r>
              <a:rPr lang="ru-RU" sz="1200" dirty="0">
                <a:solidFill>
                  <a:schemeClr val="bg1"/>
                </a:solidFill>
              </a:rPr>
              <a:t>детской площадки</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Теплоснабжение  незаселенного </a:t>
            </a:r>
            <a:r>
              <a:rPr lang="ru-RU" sz="1200" dirty="0" smtClean="0">
                <a:solidFill>
                  <a:schemeClr val="bg1"/>
                </a:solidFill>
                <a:latin typeface="Times New Roman" pitchFamily="18" charset="0"/>
                <a:cs typeface="Times New Roman" pitchFamily="18" charset="0"/>
              </a:rPr>
              <a:t>жилфонда</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Покос травы</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Озеленение территории</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Сбор, транспортировка, размещение отходов</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Монтажные работы по уличному освещению</a:t>
            </a:r>
            <a:endParaRPr lang="ru-RU" sz="1200" dirty="0"/>
          </a:p>
        </p:txBody>
      </p:sp>
    </p:spTree>
    <p:extLst>
      <p:ext uri="{BB962C8B-B14F-4D97-AF65-F5344CB8AC3E}">
        <p14:creationId xmlns:p14="http://schemas.microsoft.com/office/powerpoint/2010/main" val="225692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784976" cy="778098"/>
          </a:xfrm>
        </p:spPr>
        <p:txBody>
          <a:bodyPr>
            <a:noAutofit/>
          </a:bodyPr>
          <a:lstStyle/>
          <a:p>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Изменение объема межбюджетных трансфертов, предоставляемых </a:t>
            </a:r>
            <a:b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b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бюджет муниципального образования с.п.Каркатеевы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2021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году в разрезе видов трансфертов,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тыс. руб</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a:t>
            </a:r>
            <a:endParaRPr lang="ru-RU" sz="1400" b="1" dirty="0">
              <a:solidFill>
                <a:srgbClr val="0070C0"/>
              </a:solidFill>
              <a:latin typeface="Times New Roman" pitchFamily="18" charset="0"/>
              <a:cs typeface="Times New Roman" pitchFamily="18" charset="0"/>
            </a:endParaRPr>
          </a:p>
        </p:txBody>
      </p:sp>
      <p:graphicFrame>
        <p:nvGraphicFramePr>
          <p:cNvPr id="5" name="Диаграмма 4"/>
          <p:cNvGraphicFramePr/>
          <p:nvPr/>
        </p:nvGraphicFramePr>
        <p:xfrm>
          <a:off x="285720" y="1214422"/>
          <a:ext cx="8572560" cy="50720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30498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20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целевых </a:t>
            </a:r>
            <a: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программ муниципального образования сельское поселение каркатеевы за 2021 год</a:t>
            </a:r>
            <a: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endPar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4041814225"/>
              </p:ext>
            </p:extLst>
          </p:nvPr>
        </p:nvGraphicFramePr>
        <p:xfrm>
          <a:off x="323528" y="714356"/>
          <a:ext cx="4357982" cy="6143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Объект 5"/>
          <p:cNvGraphicFramePr>
            <a:graphicFrameLocks noGrp="1"/>
          </p:cNvGraphicFramePr>
          <p:nvPr>
            <p:ph sz="half" idx="2"/>
            <p:extLst>
              <p:ext uri="{D42A27DB-BD31-4B8C-83A1-F6EECF244321}">
                <p14:modId xmlns:p14="http://schemas.microsoft.com/office/powerpoint/2010/main" val="676199661"/>
              </p:ext>
            </p:extLst>
          </p:nvPr>
        </p:nvGraphicFramePr>
        <p:xfrm>
          <a:off x="4593918" y="637827"/>
          <a:ext cx="4320480" cy="60722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7507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Све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Times New Roman"/>
        <a:ea typeface=""/>
        <a:cs typeface=""/>
      </a:majorFont>
      <a:minorFont>
        <a:latin typeface="Times New Roman"/>
        <a:ea typeface=""/>
        <a:cs typeface=""/>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Свечение</Template>
  <TotalTime>14484</TotalTime>
  <Words>435</Words>
  <Application>Microsoft Office PowerPoint</Application>
  <PresentationFormat>Экран (4:3)</PresentationFormat>
  <Paragraphs>152</Paragraphs>
  <Slides>10</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Times New Roman</vt:lpstr>
      <vt:lpstr>Wingdings</vt:lpstr>
      <vt:lpstr>Свечение</vt:lpstr>
      <vt:lpstr>Отчет об исполнении бюджета муниципального образования сельское поселение каркатеевы  за 2021 год </vt:lpstr>
      <vt:lpstr> </vt:lpstr>
      <vt:lpstr>Исполнение доходной части бюджета муниципального образования сельское поселение каркатеевы за 2021 год  в сравнении с уточненным планом на год</vt:lpstr>
      <vt:lpstr>Структура налоговых доходов бюджета  муниципального образования сельское поселение каркатеевы  за 2021 год (%)</vt:lpstr>
      <vt:lpstr>Исполнение налоговых доходов бюджета муниципального образования сельское поселение каркатеевы  за 2021 год в сравнении с 2020 годом</vt:lpstr>
      <vt:lpstr>Структура расходов бюджета  муниципального образования сельское поселение каркатеевы  за  2021 год в сравнении с 2020 годом</vt:lpstr>
      <vt:lpstr>Презентация PowerPoint</vt:lpstr>
      <vt:lpstr>Изменение объема межбюджетных трансфертов, предоставляемых  в бюджет муниципального образования с.п.Каркатеевы в 2021 году в разрезе видов трансфертов, тыс. руб.</vt:lpstr>
      <vt:lpstr>Исполнение целевых программ муниципального образования сельское поселение каркатеевы за 2021 год </vt:lpstr>
      <vt:lpstr>Исполнение бюджета муниципального образования сельское поселение каркатеевы за 2021 год, тыс. руб.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Кузнецова Наталья Анатольевна</dc:creator>
  <cp:keywords>свечение, шаблон</cp:keywords>
  <cp:lastModifiedBy>User</cp:lastModifiedBy>
  <cp:revision>1387</cp:revision>
  <cp:lastPrinted>2013-05-06T17:39:34Z</cp:lastPrinted>
  <dcterms:created xsi:type="dcterms:W3CDTF">2009-04-16T09:43:16Z</dcterms:created>
  <dcterms:modified xsi:type="dcterms:W3CDTF">2022-02-15T07:31:04Z</dcterms:modified>
  <cp:category>Шаблон оформления</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TC300035211049</vt:lpwstr>
  </property>
</Properties>
</file>